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83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F16DB-F85E-4F59-9DC7-B58B79A1493A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47346-C19A-42BA-86E2-A562F668B2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8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69C08-0DC7-47DF-9B14-345663E8B3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77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5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9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5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428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017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67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6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48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46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7779-0646-40C9-AA26-8E884F25EB38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2143-1A31-4006-9000-F71A5C311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53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" y="-1"/>
            <a:ext cx="9131764" cy="4767019"/>
          </a:xfrm>
          <a:prstGeom prst="rect">
            <a:avLst/>
          </a:prstGeom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9212" y="3573016"/>
            <a:ext cx="9094788" cy="3284985"/>
            <a:chOff x="744" y="704"/>
            <a:chExt cx="4296" cy="3134"/>
          </a:xfrm>
        </p:grpSpPr>
        <p:pic>
          <p:nvPicPr>
            <p:cNvPr id="6" name="Picture 47" descr="16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6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9" descr="13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04"/>
              <a:ext cx="954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44" y="704"/>
              <a:ext cx="4296" cy="3134"/>
              <a:chOff x="0" y="0"/>
              <a:chExt cx="4315" cy="3352"/>
            </a:xfrm>
          </p:grpSpPr>
          <p:sp>
            <p:nvSpPr>
              <p:cNvPr id="17" name="AutoShape 3"/>
              <p:cNvSpPr>
                <a:spLocks/>
              </p:cNvSpPr>
              <p:nvPr/>
            </p:nvSpPr>
            <p:spPr bwMode="auto">
              <a:xfrm flipV="1">
                <a:off x="0" y="0"/>
                <a:ext cx="4315" cy="3352"/>
              </a:xfrm>
              <a:custGeom>
                <a:avLst/>
                <a:gdLst>
                  <a:gd name="T0" fmla="*/ 885 w 21600"/>
                  <a:gd name="T1" fmla="*/ 10759 h 21600"/>
                  <a:gd name="T2" fmla="*/ 10800 w 21600"/>
                  <a:gd name="T3" fmla="*/ 885 h 21600"/>
                  <a:gd name="T4" fmla="*/ 20714 w 21600"/>
                  <a:gd name="T5" fmla="*/ 10759 h 21600"/>
                  <a:gd name="T6" fmla="*/ 21599 w 21600"/>
                  <a:gd name="T7" fmla="*/ 10755 h 21600"/>
                  <a:gd name="T8" fmla="*/ 10799 w 21600"/>
                  <a:gd name="T9" fmla="*/ 0 h 21600"/>
                  <a:gd name="T10" fmla="*/ 0 w 21600"/>
                  <a:gd name="T11" fmla="*/ 10755 h 21600"/>
                  <a:gd name="T12" fmla="*/ 436 w 21600"/>
                  <a:gd name="T13" fmla="*/ 0 h 21600"/>
                  <a:gd name="T14" fmla="*/ 21164 w 21600"/>
                  <a:gd name="T15" fmla="*/ 1359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885" y="10759"/>
                    </a:moveTo>
                    <a:cubicBezTo>
                      <a:pt x="907" y="5299"/>
                      <a:pt x="5340" y="884"/>
                      <a:pt x="10800" y="885"/>
                    </a:cubicBezTo>
                    <a:cubicBezTo>
                      <a:pt x="16259" y="885"/>
                      <a:pt x="20692" y="5299"/>
                      <a:pt x="20714" y="10759"/>
                    </a:cubicBezTo>
                    <a:lnTo>
                      <a:pt x="21599" y="10755"/>
                    </a:lnTo>
                    <a:cubicBezTo>
                      <a:pt x="21575" y="4808"/>
                      <a:pt x="16747" y="-1"/>
                      <a:pt x="10799" y="0"/>
                    </a:cubicBezTo>
                    <a:cubicBezTo>
                      <a:pt x="4852" y="0"/>
                      <a:pt x="24" y="4808"/>
                      <a:pt x="0" y="107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50000">
                    <a:srgbClr val="0000FF">
                      <a:alpha val="30000"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" name="AutoShape 4"/>
              <p:cNvSpPr>
                <a:spLocks/>
              </p:cNvSpPr>
              <p:nvPr/>
            </p:nvSpPr>
            <p:spPr bwMode="auto">
              <a:xfrm flipV="1">
                <a:off x="307" y="259"/>
                <a:ext cx="3665" cy="2847"/>
              </a:xfrm>
              <a:custGeom>
                <a:avLst/>
                <a:gdLst>
                  <a:gd name="T0" fmla="*/ 885 w 21600"/>
                  <a:gd name="T1" fmla="*/ 10759 h 21600"/>
                  <a:gd name="T2" fmla="*/ 10800 w 21600"/>
                  <a:gd name="T3" fmla="*/ 885 h 21600"/>
                  <a:gd name="T4" fmla="*/ 20714 w 21600"/>
                  <a:gd name="T5" fmla="*/ 10759 h 21600"/>
                  <a:gd name="T6" fmla="*/ 21599 w 21600"/>
                  <a:gd name="T7" fmla="*/ 10755 h 21600"/>
                  <a:gd name="T8" fmla="*/ 10799 w 21600"/>
                  <a:gd name="T9" fmla="*/ 0 h 21600"/>
                  <a:gd name="T10" fmla="*/ 0 w 21600"/>
                  <a:gd name="T11" fmla="*/ 10755 h 21600"/>
                  <a:gd name="T12" fmla="*/ 436 w 21600"/>
                  <a:gd name="T13" fmla="*/ 0 h 21600"/>
                  <a:gd name="T14" fmla="*/ 21164 w 21600"/>
                  <a:gd name="T15" fmla="*/ 1358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885" y="10759"/>
                    </a:moveTo>
                    <a:cubicBezTo>
                      <a:pt x="907" y="5299"/>
                      <a:pt x="5340" y="884"/>
                      <a:pt x="10800" y="885"/>
                    </a:cubicBezTo>
                    <a:cubicBezTo>
                      <a:pt x="16259" y="885"/>
                      <a:pt x="20692" y="5299"/>
                      <a:pt x="20714" y="10759"/>
                    </a:cubicBezTo>
                    <a:lnTo>
                      <a:pt x="21599" y="10755"/>
                    </a:lnTo>
                    <a:cubicBezTo>
                      <a:pt x="21575" y="4808"/>
                      <a:pt x="16747" y="-1"/>
                      <a:pt x="10799" y="0"/>
                    </a:cubicBezTo>
                    <a:cubicBezTo>
                      <a:pt x="4852" y="0"/>
                      <a:pt x="24" y="4808"/>
                      <a:pt x="0" y="107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50000">
                    <a:srgbClr val="0000FF">
                      <a:alpha val="30000"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" name="AutoShape 5"/>
              <p:cNvSpPr>
                <a:spLocks/>
              </p:cNvSpPr>
              <p:nvPr/>
            </p:nvSpPr>
            <p:spPr bwMode="auto">
              <a:xfrm flipV="1">
                <a:off x="580" y="422"/>
                <a:ext cx="3149" cy="2445"/>
              </a:xfrm>
              <a:custGeom>
                <a:avLst/>
                <a:gdLst>
                  <a:gd name="T0" fmla="*/ 885 w 21600"/>
                  <a:gd name="T1" fmla="*/ 10759 h 21600"/>
                  <a:gd name="T2" fmla="*/ 10800 w 21600"/>
                  <a:gd name="T3" fmla="*/ 885 h 21600"/>
                  <a:gd name="T4" fmla="*/ 20714 w 21600"/>
                  <a:gd name="T5" fmla="*/ 10759 h 21600"/>
                  <a:gd name="T6" fmla="*/ 21599 w 21600"/>
                  <a:gd name="T7" fmla="*/ 10755 h 21600"/>
                  <a:gd name="T8" fmla="*/ 10799 w 21600"/>
                  <a:gd name="T9" fmla="*/ 0 h 21600"/>
                  <a:gd name="T10" fmla="*/ 0 w 21600"/>
                  <a:gd name="T11" fmla="*/ 10755 h 21600"/>
                  <a:gd name="T12" fmla="*/ 439 w 21600"/>
                  <a:gd name="T13" fmla="*/ 0 h 21600"/>
                  <a:gd name="T14" fmla="*/ 21161 w 21600"/>
                  <a:gd name="T15" fmla="*/ 135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885" y="10759"/>
                    </a:moveTo>
                    <a:cubicBezTo>
                      <a:pt x="907" y="5299"/>
                      <a:pt x="5340" y="884"/>
                      <a:pt x="10800" y="885"/>
                    </a:cubicBezTo>
                    <a:cubicBezTo>
                      <a:pt x="16259" y="885"/>
                      <a:pt x="20692" y="5299"/>
                      <a:pt x="20714" y="10759"/>
                    </a:cubicBezTo>
                    <a:lnTo>
                      <a:pt x="21599" y="10755"/>
                    </a:lnTo>
                    <a:cubicBezTo>
                      <a:pt x="21575" y="4808"/>
                      <a:pt x="16747" y="-1"/>
                      <a:pt x="10799" y="0"/>
                    </a:cubicBezTo>
                    <a:cubicBezTo>
                      <a:pt x="4852" y="0"/>
                      <a:pt x="24" y="4808"/>
                      <a:pt x="0" y="107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50000">
                    <a:srgbClr val="0000FF">
                      <a:alpha val="30000"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0" name="AutoShape 6"/>
              <p:cNvSpPr>
                <a:spLocks/>
              </p:cNvSpPr>
              <p:nvPr/>
            </p:nvSpPr>
            <p:spPr bwMode="auto">
              <a:xfrm flipV="1">
                <a:off x="925" y="772"/>
                <a:ext cx="2409" cy="1871"/>
              </a:xfrm>
              <a:custGeom>
                <a:avLst/>
                <a:gdLst>
                  <a:gd name="T0" fmla="*/ 885 w 21600"/>
                  <a:gd name="T1" fmla="*/ 10759 h 21600"/>
                  <a:gd name="T2" fmla="*/ 10800 w 21600"/>
                  <a:gd name="T3" fmla="*/ 885 h 21600"/>
                  <a:gd name="T4" fmla="*/ 20714 w 21600"/>
                  <a:gd name="T5" fmla="*/ 10759 h 21600"/>
                  <a:gd name="T6" fmla="*/ 21599 w 21600"/>
                  <a:gd name="T7" fmla="*/ 10755 h 21600"/>
                  <a:gd name="T8" fmla="*/ 10799 w 21600"/>
                  <a:gd name="T9" fmla="*/ 0 h 21600"/>
                  <a:gd name="T10" fmla="*/ 0 w 21600"/>
                  <a:gd name="T11" fmla="*/ 10755 h 21600"/>
                  <a:gd name="T12" fmla="*/ 439 w 21600"/>
                  <a:gd name="T13" fmla="*/ 0 h 21600"/>
                  <a:gd name="T14" fmla="*/ 21161 w 21600"/>
                  <a:gd name="T15" fmla="*/ 1358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885" y="10759"/>
                    </a:moveTo>
                    <a:cubicBezTo>
                      <a:pt x="907" y="5299"/>
                      <a:pt x="5340" y="884"/>
                      <a:pt x="10800" y="885"/>
                    </a:cubicBezTo>
                    <a:cubicBezTo>
                      <a:pt x="16259" y="885"/>
                      <a:pt x="20692" y="5299"/>
                      <a:pt x="20714" y="10759"/>
                    </a:cubicBezTo>
                    <a:lnTo>
                      <a:pt x="21599" y="10755"/>
                    </a:lnTo>
                    <a:cubicBezTo>
                      <a:pt x="21575" y="4808"/>
                      <a:pt x="16747" y="-1"/>
                      <a:pt x="10799" y="0"/>
                    </a:cubicBezTo>
                    <a:cubicBezTo>
                      <a:pt x="4852" y="0"/>
                      <a:pt x="24" y="4808"/>
                      <a:pt x="0" y="107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50000">
                    <a:srgbClr val="0000FF">
                      <a:alpha val="30000"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976" y="1708"/>
              <a:ext cx="864" cy="912"/>
              <a:chOff x="0" y="0"/>
              <a:chExt cx="860" cy="796"/>
            </a:xfrm>
          </p:grpSpPr>
          <p:sp>
            <p:nvSpPr>
              <p:cNvPr id="11" name="Freeform 41"/>
              <p:cNvSpPr>
                <a:spLocks/>
              </p:cNvSpPr>
              <p:nvPr/>
            </p:nvSpPr>
            <p:spPr bwMode="auto">
              <a:xfrm>
                <a:off x="85" y="613"/>
                <a:ext cx="335" cy="173"/>
              </a:xfrm>
              <a:custGeom>
                <a:avLst/>
                <a:gdLst>
                  <a:gd name="T0" fmla="*/ 0 w 335"/>
                  <a:gd name="T1" fmla="*/ 166 h 173"/>
                  <a:gd name="T2" fmla="*/ 58 w 335"/>
                  <a:gd name="T3" fmla="*/ 173 h 173"/>
                  <a:gd name="T4" fmla="*/ 297 w 335"/>
                  <a:gd name="T5" fmla="*/ 32 h 173"/>
                  <a:gd name="T6" fmla="*/ 289 w 335"/>
                  <a:gd name="T7" fmla="*/ 8 h 173"/>
                  <a:gd name="T8" fmla="*/ 223 w 335"/>
                  <a:gd name="T9" fmla="*/ 26 h 173"/>
                  <a:gd name="T10" fmla="*/ 0 w 335"/>
                  <a:gd name="T11" fmla="*/ 166 h 173"/>
                  <a:gd name="T12" fmla="*/ 0 w 335"/>
                  <a:gd name="T13" fmla="*/ 0 h 173"/>
                  <a:gd name="T14" fmla="*/ 335 w 335"/>
                  <a:gd name="T1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335" h="173">
                    <a:moveTo>
                      <a:pt x="0" y="166"/>
                    </a:moveTo>
                    <a:lnTo>
                      <a:pt x="58" y="173"/>
                    </a:lnTo>
                    <a:lnTo>
                      <a:pt x="297" y="32"/>
                    </a:lnTo>
                    <a:cubicBezTo>
                      <a:pt x="335" y="5"/>
                      <a:pt x="301" y="9"/>
                      <a:pt x="289" y="8"/>
                    </a:cubicBezTo>
                    <a:cubicBezTo>
                      <a:pt x="277" y="7"/>
                      <a:pt x="271" y="0"/>
                      <a:pt x="223" y="26"/>
                    </a:cubicBezTo>
                    <a:lnTo>
                      <a:pt x="0" y="1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42"/>
              <p:cNvSpPr>
                <a:spLocks/>
              </p:cNvSpPr>
              <p:nvPr/>
            </p:nvSpPr>
            <p:spPr bwMode="auto">
              <a:xfrm>
                <a:off x="315" y="550"/>
                <a:ext cx="367" cy="170"/>
              </a:xfrm>
              <a:custGeom>
                <a:avLst/>
                <a:gdLst>
                  <a:gd name="T0" fmla="*/ 0 w 367"/>
                  <a:gd name="T1" fmla="*/ 158 h 170"/>
                  <a:gd name="T2" fmla="*/ 80 w 367"/>
                  <a:gd name="T3" fmla="*/ 170 h 170"/>
                  <a:gd name="T4" fmla="*/ 332 w 367"/>
                  <a:gd name="T5" fmla="*/ 37 h 170"/>
                  <a:gd name="T6" fmla="*/ 292 w 367"/>
                  <a:gd name="T7" fmla="*/ 1 h 170"/>
                  <a:gd name="T8" fmla="*/ 230 w 367"/>
                  <a:gd name="T9" fmla="*/ 29 h 170"/>
                  <a:gd name="T10" fmla="*/ 0 w 367"/>
                  <a:gd name="T11" fmla="*/ 158 h 170"/>
                  <a:gd name="T12" fmla="*/ 0 w 367"/>
                  <a:gd name="T13" fmla="*/ 0 h 170"/>
                  <a:gd name="T14" fmla="*/ 367 w 367"/>
                  <a:gd name="T1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367" h="170">
                    <a:moveTo>
                      <a:pt x="0" y="158"/>
                    </a:moveTo>
                    <a:lnTo>
                      <a:pt x="80" y="170"/>
                    </a:lnTo>
                    <a:lnTo>
                      <a:pt x="332" y="37"/>
                    </a:lnTo>
                    <a:cubicBezTo>
                      <a:pt x="367" y="9"/>
                      <a:pt x="309" y="2"/>
                      <a:pt x="292" y="1"/>
                    </a:cubicBezTo>
                    <a:cubicBezTo>
                      <a:pt x="280" y="0"/>
                      <a:pt x="279" y="3"/>
                      <a:pt x="230" y="29"/>
                    </a:cubicBezTo>
                    <a:lnTo>
                      <a:pt x="0" y="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43"/>
              <p:cNvSpPr>
                <a:spLocks/>
              </p:cNvSpPr>
              <p:nvPr/>
            </p:nvSpPr>
            <p:spPr bwMode="auto">
              <a:xfrm>
                <a:off x="553" y="653"/>
                <a:ext cx="307" cy="143"/>
              </a:xfrm>
              <a:custGeom>
                <a:avLst/>
                <a:gdLst>
                  <a:gd name="T0" fmla="*/ 0 w 307"/>
                  <a:gd name="T1" fmla="*/ 134 h 143"/>
                  <a:gd name="T2" fmla="*/ 66 w 307"/>
                  <a:gd name="T3" fmla="*/ 143 h 143"/>
                  <a:gd name="T4" fmla="*/ 282 w 307"/>
                  <a:gd name="T5" fmla="*/ 35 h 143"/>
                  <a:gd name="T6" fmla="*/ 219 w 307"/>
                  <a:gd name="T7" fmla="*/ 17 h 143"/>
                  <a:gd name="T8" fmla="*/ 0 w 307"/>
                  <a:gd name="T9" fmla="*/ 134 h 143"/>
                  <a:gd name="T10" fmla="*/ 0 w 307"/>
                  <a:gd name="T11" fmla="*/ 0 h 143"/>
                  <a:gd name="T12" fmla="*/ 307 w 307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7" h="143">
                    <a:moveTo>
                      <a:pt x="0" y="134"/>
                    </a:moveTo>
                    <a:lnTo>
                      <a:pt x="66" y="143"/>
                    </a:lnTo>
                    <a:lnTo>
                      <a:pt x="282" y="35"/>
                    </a:lnTo>
                    <a:cubicBezTo>
                      <a:pt x="307" y="14"/>
                      <a:pt x="266" y="0"/>
                      <a:pt x="219" y="17"/>
                    </a:cubicBezTo>
                    <a:lnTo>
                      <a:pt x="0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44"/>
              <p:cNvSpPr>
                <a:spLocks/>
              </p:cNvSpPr>
              <p:nvPr/>
            </p:nvSpPr>
            <p:spPr bwMode="auto">
              <a:xfrm>
                <a:off x="0" y="215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w 224"/>
                  <a:gd name="T49" fmla="*/ 0 h 569"/>
                  <a:gd name="T50" fmla="*/ 224 w 224"/>
                  <a:gd name="T51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T48" t="T49" r="T50" b="T51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PerspectiveTopRight">
                  <a:rot lat="0" lon="899999" rev="0"/>
                </a:camera>
                <a:lightRig rig="legacyFlat1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  <p:sp>
            <p:nvSpPr>
              <p:cNvPr id="15" name="Freeform 45"/>
              <p:cNvSpPr>
                <a:spLocks/>
              </p:cNvSpPr>
              <p:nvPr/>
            </p:nvSpPr>
            <p:spPr bwMode="auto">
              <a:xfrm>
                <a:off x="216" y="0"/>
                <a:ext cx="282" cy="716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w 224"/>
                  <a:gd name="T49" fmla="*/ 0 h 569"/>
                  <a:gd name="T50" fmla="*/ 224 w 224"/>
                  <a:gd name="T51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T48" t="T49" r="T50" b="T51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PerspectiveTopRight">
                  <a:rot lat="0" lon="899999" rev="0"/>
                </a:camera>
                <a:lightRig rig="legacyFlat1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>
                <a:off x="474" y="227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w 224"/>
                  <a:gd name="T49" fmla="*/ 0 h 569"/>
                  <a:gd name="T50" fmla="*/ 224 w 224"/>
                  <a:gd name="T51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T48" t="T49" r="T50" b="T51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PerspectiveTopRight">
                  <a:rot lat="0" lon="899999" rev="0"/>
                </a:camera>
                <a:lightRig rig="legacyFlat1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</p:grpSp>
        <p:pic>
          <p:nvPicPr>
            <p:cNvPr id="10" name="Picture 48" descr="2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84"/>
              <a:ext cx="86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0"/>
            <a:ext cx="813430" cy="8134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03757" y="412953"/>
            <a:ext cx="2980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การใช้ประโยชน์ข้อมูล</a:t>
            </a:r>
            <a:endParaRPr lang="th-TH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7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608" y="1441423"/>
            <a:ext cx="6849323" cy="48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1403" y="5653520"/>
            <a:ext cx="2337779" cy="56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5915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 “ข้อมูล กชช. </a:t>
            </a:r>
            <a:r>
              <a:rPr lang="en-US" sz="36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6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ค”</a:t>
            </a:r>
            <a:endParaRPr lang="en-US" sz="36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620688"/>
            <a:ext cx="8496944" cy="82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Jakrapong\Desktop\59167-20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4442">
            <a:off x="2352459" y="2921698"/>
            <a:ext cx="550650" cy="5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krapong\Desktop\59167-20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4442">
            <a:off x="5861831" y="5921901"/>
            <a:ext cx="550650" cy="5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2996968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คลิก </a:t>
            </a:r>
            <a:r>
              <a:rPr lang="en-US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1 </a:t>
            </a:r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เลือก </a:t>
            </a:r>
            <a:r>
              <a:rPr lang="th-TH" sz="3200" b="1" dirty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</a:t>
            </a:r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” ที่ต้องการ</a:t>
            </a:r>
            <a:endParaRPr lang="th-TH" sz="3200" b="1" dirty="0">
              <a:solidFill>
                <a:srgbClr val="FF0000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6801" y="6309174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คลิก </a:t>
            </a:r>
            <a:r>
              <a:rPr lang="en-US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 </a:t>
            </a:r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เลือกรูปแบบ รายงาน</a:t>
            </a:r>
            <a:endParaRPr lang="th-TH" sz="3200" b="1" dirty="0">
              <a:solidFill>
                <a:srgbClr val="FF0000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48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48" y="0"/>
            <a:ext cx="9165348" cy="1142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ขั้นตอนการ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ลงทะเบียน</a:t>
            </a:r>
            <a:r>
              <a:rPr lang="en-US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“ผู้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ดู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รายงาน”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โปรแกรมบันทึกและประมวลผล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จปฐ.  และ กชช. 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4177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ผู้ใช้งานสามารถลงทะเบียนได้ด้วยตนเองผ่าน </a:t>
            </a:r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Web Browser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พิมพ์ </a:t>
            </a:r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URL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เป็น </a:t>
            </a:r>
            <a:r>
              <a:rPr lang="en-US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http://ebmn.cdd.go.th </a:t>
            </a:r>
            <a:endParaRPr lang="th-TH" sz="3200" b="1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2.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กดปุ่ม                            จะเข้าสู่หน้าจอลงทะเบียนผู้ใช้งาน</a:t>
            </a: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33" y="5930776"/>
            <a:ext cx="2015510" cy="5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6300" y="2351863"/>
            <a:ext cx="6791400" cy="3522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48" y="0"/>
            <a:ext cx="9165348" cy="1142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4177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3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. เลือกสถานะผู้ใช้งาน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ที่ต้องการลงทะเบียน 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“ผู้ดูรายงาน”</a:t>
            </a:r>
          </a:p>
          <a:p>
            <a:endParaRPr lang="th-TH" sz="16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thaiDist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4. 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เลือกระดับที่ต้องการดูรายงาน 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ระดับประเทศ/จังหวัด/อำเภอ/ตำบล  และเลือกพื้นที่ (จังหวัด อำเภอ ตำบล) ที่ต้องการดูรายงาน</a:t>
            </a:r>
          </a:p>
          <a:p>
            <a:endParaRPr lang="th-TH" sz="16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5. 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กรอกข้อมูลส่วนตัว เพื่อลงทะเบียน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“ผู้ดูรายงาน”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- คำนำหน้าชื่อ         - ยศ หรือ ตำแหน่ง (หากมี)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- ชื่อ                     - นามสกุล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- วัน-เดือน-ปี เกิด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- เบอร์โทรศัพท์มือถือที่สามารถติดต่อได้ (ในกรณีที่ข้อมูลมีปัญหา)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- เลขประจำตัวประชาชน 13 หลัก (ระบบจะใช้เลขนี้เป็นชื่อบัญชีผู้ใช้งาน)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- อีเมล์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ขั้นตอนการ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ลงทะเบียน</a:t>
            </a:r>
            <a:r>
              <a:rPr lang="en-US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“ผู้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ดู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รายงาน”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โปรแกรมบันทึกและประมวลผล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จปฐ.  และ กชช. 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7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48" y="0"/>
            <a:ext cx="9165348" cy="1142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1414177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6. เมื่อกรอกข้อมูลครบถ้วนแล้ว กดปุ่ม                         เพื่อทำการส่งคำขอลงทะเบียนเพื่อตรวจสอบและรอการอนุมัติ</a:t>
            </a: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thaiDist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7. เมื่อลงทะเบียนเรียบร้อยแล้ว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โปรดแจ้งเจ้าหน้าที่เพื่อดำเนินการอนุมัติสิทธิ์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ดังนี้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7.1 สำหรับบุคคลทั่วไป ทางโทรศัพท์ 0 2141 6299-304             </a:t>
            </a:r>
          </a:p>
          <a:p>
            <a:pPr lvl="1"/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7.2 สำหรับหน่วยงาน ให้มีหนังสือแจ้งเป็นลายลักษณ์อักษรมาถึงกรมการพัฒนาชุมชน หรือติดต่อ เบอร์โทร. 0 2141 6299-304  </a:t>
            </a: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ขั้นตอนการ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ลงทะเบียน</a:t>
            </a:r>
            <a:r>
              <a:rPr lang="en-US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“ผู้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ดู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รายงาน”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โปรแกรมบันทึกและประมวลผล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จปฐ.  และ กชช. 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326" y="1413477"/>
            <a:ext cx="1944216" cy="4320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05" y="2454441"/>
            <a:ext cx="311993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48" y="0"/>
            <a:ext cx="9165348" cy="11422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การใช้งาน</a:t>
            </a:r>
            <a:r>
              <a:rPr lang="en-US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“ดูรายงาน”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โปรแกรมบันทึกและประมวลผล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จปฐ.  และ กชช. 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4177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ผู้ใช้งาน</a:t>
            </a:r>
            <a:r>
              <a:rPr lang="en-US" sz="3200" dirty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เข้าใช้งานทาง </a:t>
            </a:r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Web Browser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พิมพ์ </a:t>
            </a:r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URL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เป็น </a:t>
            </a:r>
            <a:r>
              <a:rPr lang="en-US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http://ebmn.cdd.go.th </a:t>
            </a:r>
            <a:endParaRPr lang="th-TH" sz="3200" b="1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32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endParaRPr lang="th-TH" sz="1600" dirty="0" smtClean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2.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กรอกเลขประจำตัวประชาชนและรหัสผ่าน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แล้วกดปุ่ม                </a:t>
            </a:r>
          </a:p>
          <a:p>
            <a:r>
              <a:rPr lang="th-TH" sz="3200" dirty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 จะเข้าสู่ระบบโปรแกรมฯ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6300" y="2351863"/>
            <a:ext cx="6791400" cy="305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843" y="5572497"/>
            <a:ext cx="1439337" cy="55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7642499" y="3468894"/>
            <a:ext cx="648072" cy="648072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20009217" flipH="1">
            <a:off x="4898596" y="4196858"/>
            <a:ext cx="648072" cy="648072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16832"/>
            <a:ext cx="8159552" cy="4045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1348" y="0"/>
            <a:ext cx="9165348" cy="11422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การใช้งาน</a:t>
            </a:r>
            <a:r>
              <a:rPr lang="en-US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“ดูรายงาน”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โปรแกรมบันทึกและประมวลผล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จปฐ.  และ กชช. </a:t>
            </a:r>
            <a:r>
              <a:rPr lang="th-TH" sz="3600" b="1" dirty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</a:t>
            </a:r>
            <a:endParaRPr lang="en-US" sz="3600" dirty="0">
              <a:solidFill>
                <a:schemeClr val="bg1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417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3. 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เลือกใช้งานดู “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จปฐ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.” หรือ “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ข้อมูล กชช. </a:t>
            </a:r>
            <a:r>
              <a:rPr lang="en-US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</a:t>
            </a:r>
            <a:r>
              <a:rPr lang="th-TH" sz="32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</a:t>
            </a:r>
            <a:r>
              <a:rPr lang="th-TH" sz="3200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”</a:t>
            </a:r>
          </a:p>
        </p:txBody>
      </p:sp>
      <p:pic>
        <p:nvPicPr>
          <p:cNvPr id="2050" name="Picture 2" descr="C:\Users\Jakrapong\Desktop\59167-2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4442">
            <a:off x="2171005" y="3836320"/>
            <a:ext cx="1531888" cy="15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3" y="620688"/>
            <a:ext cx="8280921" cy="6237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620688"/>
            <a:ext cx="8280921" cy="10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5528794"/>
            <a:ext cx="4039434" cy="128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003" y="2607721"/>
            <a:ext cx="4037233" cy="344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1648691"/>
            <a:ext cx="4039434" cy="392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5774229"/>
            <a:ext cx="2337779" cy="56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6977" y="1648691"/>
            <a:ext cx="4138259" cy="9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35915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 “ข้อมูล จปฐ.”</a:t>
            </a:r>
            <a:endParaRPr lang="en-US" sz="36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pic>
        <p:nvPicPr>
          <p:cNvPr id="11" name="Picture 2" descr="C:\Users\Jakrapong\Desktop\59167-20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4442">
            <a:off x="2696546" y="1684483"/>
            <a:ext cx="550650" cy="5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akrapong\Desktop\59167-20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4442">
            <a:off x="6048026" y="5971524"/>
            <a:ext cx="550650" cy="5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39623" y="2142860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คลิก </a:t>
            </a:r>
            <a:r>
              <a:rPr lang="en-US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1 </a:t>
            </a:r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เลือก </a:t>
            </a:r>
            <a:r>
              <a:rPr lang="th-TH" sz="3200" b="1" dirty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“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รายงาน</a:t>
            </a:r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” ที่ต้องการ</a:t>
            </a:r>
            <a:endParaRPr lang="th-TH" sz="3200" b="1" dirty="0">
              <a:solidFill>
                <a:srgbClr val="FF0000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6801" y="6379876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คลิก </a:t>
            </a:r>
            <a:r>
              <a:rPr lang="en-US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2 </a:t>
            </a:r>
            <a:r>
              <a:rPr lang="th-TH" sz="3200" b="1" dirty="0" smtClean="0">
                <a:solidFill>
                  <a:srgbClr val="FF0000"/>
                </a:solidFill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เลือกรูปแบบ รายงาน</a:t>
            </a:r>
            <a:endParaRPr lang="th-TH" sz="3200" b="1" dirty="0">
              <a:solidFill>
                <a:srgbClr val="FF0000"/>
              </a:solidFill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8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35" t="9372" r="19074" b="6736"/>
          <a:stretch/>
        </p:blipFill>
        <p:spPr bwMode="auto">
          <a:xfrm>
            <a:off x="1007693" y="825354"/>
            <a:ext cx="7056784" cy="563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5915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IrisUPC" panose="020B0604020202020204" pitchFamily="34" charset="-34"/>
                <a:ea typeface="Tahoma" pitchFamily="34" charset="0"/>
                <a:cs typeface="IrisUPC" panose="020B0604020202020204" pitchFamily="34" charset="-34"/>
              </a:rPr>
              <a:t>รูปแบบรายงานข้อมูล จปฐ.</a:t>
            </a:r>
            <a:endParaRPr lang="en-US" sz="3600" dirty="0">
              <a:latin typeface="IrisUPC" panose="020B0604020202020204" pitchFamily="34" charset="-34"/>
              <a:ea typeface="Tahoma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33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383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2017-10-24T03:52:20Z</dcterms:created>
  <dcterms:modified xsi:type="dcterms:W3CDTF">2017-11-16T02:57:44Z</dcterms:modified>
</cp:coreProperties>
</file>