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277" r:id="rId9"/>
    <p:sldId id="304" r:id="rId10"/>
    <p:sldId id="417" r:id="rId11"/>
    <p:sldId id="366" r:id="rId12"/>
    <p:sldId id="410" r:id="rId13"/>
    <p:sldId id="413" r:id="rId14"/>
    <p:sldId id="414" r:id="rId15"/>
    <p:sldId id="416" r:id="rId16"/>
    <p:sldId id="408" r:id="rId17"/>
    <p:sldId id="431" r:id="rId18"/>
    <p:sldId id="407" r:id="rId19"/>
    <p:sldId id="369" r:id="rId20"/>
    <p:sldId id="418" r:id="rId21"/>
    <p:sldId id="419" r:id="rId22"/>
    <p:sldId id="421" r:id="rId23"/>
    <p:sldId id="420" r:id="rId24"/>
    <p:sldId id="422" r:id="rId25"/>
    <p:sldId id="427" r:id="rId26"/>
    <p:sldId id="430" r:id="rId27"/>
    <p:sldId id="424" r:id="rId28"/>
    <p:sldId id="371" r:id="rId29"/>
    <p:sldId id="425" r:id="rId30"/>
    <p:sldId id="379" r:id="rId31"/>
    <p:sldId id="385" r:id="rId32"/>
    <p:sldId id="387" r:id="rId33"/>
    <p:sldId id="388" r:id="rId34"/>
    <p:sldId id="389" r:id="rId35"/>
    <p:sldId id="390" r:id="rId36"/>
    <p:sldId id="378" r:id="rId37"/>
    <p:sldId id="382" r:id="rId38"/>
    <p:sldId id="383" r:id="rId39"/>
    <p:sldId id="405" r:id="rId40"/>
    <p:sldId id="384" r:id="rId41"/>
    <p:sldId id="392" r:id="rId42"/>
    <p:sldId id="391" r:id="rId43"/>
    <p:sldId id="432" r:id="rId44"/>
    <p:sldId id="393" r:id="rId45"/>
    <p:sldId id="404" r:id="rId46"/>
    <p:sldId id="394" r:id="rId47"/>
    <p:sldId id="395" r:id="rId48"/>
    <p:sldId id="396" r:id="rId49"/>
    <p:sldId id="402" r:id="rId50"/>
    <p:sldId id="401" r:id="rId51"/>
    <p:sldId id="381" r:id="rId52"/>
    <p:sldId id="400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33FF"/>
    <a:srgbClr val="0000FF"/>
    <a:srgbClr val="FF00FF"/>
    <a:srgbClr val="FF0000"/>
    <a:srgbClr val="FF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628" autoAdjust="0"/>
  </p:normalViewPr>
  <p:slideViewPr>
    <p:cSldViewPr>
      <p:cViewPr>
        <p:scale>
          <a:sx n="70" d="100"/>
          <a:sy n="70" d="100"/>
        </p:scale>
        <p:origin x="-168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20430-A66F-449C-9C3B-C48C77172FD4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F92AA49-2B5D-4F61-A890-57E4AD993048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พัฒนาบุคลากรด้านการจัดทำสารสนเทศเพื่อการพัฒนาคุณภาพชีวิต </a:t>
          </a:r>
          <a:endParaRPr lang="th-TH" sz="24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B494834D-09DC-442A-8109-EED4487F4591}" type="parTrans" cxnId="{F553E4E1-96DC-4A4E-9E39-4EBEE4131514}">
      <dgm:prSet/>
      <dgm:spPr/>
      <dgm:t>
        <a:bodyPr/>
        <a:lstStyle/>
        <a:p>
          <a:endParaRPr lang="th-TH" sz="2400"/>
        </a:p>
      </dgm:t>
    </dgm:pt>
    <dgm:pt modelId="{C446A2B6-0452-4C48-A481-EAD6676A69D8}" type="sibTrans" cxnId="{F553E4E1-96DC-4A4E-9E39-4EBEE4131514}">
      <dgm:prSet/>
      <dgm:spPr/>
      <dgm:t>
        <a:bodyPr/>
        <a:lstStyle/>
        <a:p>
          <a:endParaRPr lang="th-TH" sz="2400"/>
        </a:p>
      </dgm:t>
    </dgm:pt>
    <dgm:pt modelId="{FC6472A6-50CC-4335-8097-C99598AD38F3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ประชุมเชิงปฏิบัติการจัดทำสารสนเทศสัมมาชีพชุมชนระดับจังหวัด</a:t>
          </a:r>
          <a:endParaRPr lang="th-TH" sz="24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0AF90A0D-79C4-4FF7-B3F0-F47E960C60EF}" type="parTrans" cxnId="{11C15FC5-FCAD-4869-B5BF-FC4CB5E50A4B}">
      <dgm:prSet/>
      <dgm:spPr/>
      <dgm:t>
        <a:bodyPr/>
        <a:lstStyle/>
        <a:p>
          <a:endParaRPr lang="th-TH" sz="2400"/>
        </a:p>
      </dgm:t>
    </dgm:pt>
    <dgm:pt modelId="{1255CE7F-D070-4276-9F37-17D0E016B618}" type="sibTrans" cxnId="{11C15FC5-FCAD-4869-B5BF-FC4CB5E50A4B}">
      <dgm:prSet/>
      <dgm:spPr/>
      <dgm:t>
        <a:bodyPr/>
        <a:lstStyle/>
        <a:p>
          <a:endParaRPr lang="th-TH" sz="2400"/>
        </a:p>
      </dgm:t>
    </dgm:pt>
    <dgm:pt modelId="{BEC676D0-227A-4D75-A93F-DE9B4438BF61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ประกวดหมู่บ้านสารสนเทศชุมชนดีเด่นเพื่อพัฒนาเศรษฐกิจชุมชนและคุณภาพชีวิต</a:t>
          </a:r>
          <a:endParaRPr lang="th-TH" sz="24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288B211B-E6DF-4DD3-B02C-AF1FBE73C855}" type="parTrans" cxnId="{08FB5257-FE7A-4985-B03C-076ED07E80D3}">
      <dgm:prSet/>
      <dgm:spPr/>
      <dgm:t>
        <a:bodyPr/>
        <a:lstStyle/>
        <a:p>
          <a:endParaRPr lang="th-TH" sz="2400"/>
        </a:p>
      </dgm:t>
    </dgm:pt>
    <dgm:pt modelId="{3AE29991-769E-42EA-9C57-E3FCDF9FF70B}" type="sibTrans" cxnId="{08FB5257-FE7A-4985-B03C-076ED07E80D3}">
      <dgm:prSet/>
      <dgm:spPr/>
      <dgm:t>
        <a:bodyPr/>
        <a:lstStyle/>
        <a:p>
          <a:endParaRPr lang="th-TH" sz="2400"/>
        </a:p>
      </dgm:t>
    </dgm:pt>
    <dgm:pt modelId="{715E0543-A5D1-4587-9D18-5245BDA0A6E9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การจัดทำสารสนเทศตำบลต้นแบบเพื่อการพัฒนาคุณภาพชีวิต</a:t>
          </a:r>
          <a:endParaRPr lang="th-TH" sz="24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4F61DECE-1D76-4B15-80EC-230E8FD6C7B5}" type="parTrans" cxnId="{C78AF467-3B28-4C09-8376-51501C83DA4A}">
      <dgm:prSet/>
      <dgm:spPr/>
      <dgm:t>
        <a:bodyPr/>
        <a:lstStyle/>
        <a:p>
          <a:endParaRPr lang="th-TH" sz="2400"/>
        </a:p>
      </dgm:t>
    </dgm:pt>
    <dgm:pt modelId="{8B80E5DA-06C1-439E-B592-EF330A7E2023}" type="sibTrans" cxnId="{C78AF467-3B28-4C09-8376-51501C83DA4A}">
      <dgm:prSet/>
      <dgm:spPr/>
      <dgm:t>
        <a:bodyPr/>
        <a:lstStyle/>
        <a:p>
          <a:endParaRPr lang="th-TH" sz="2400"/>
        </a:p>
      </dgm:t>
    </dgm:pt>
    <dgm:pt modelId="{B84DAE8F-361C-4867-BD0D-677B483DAB3E}" type="pres">
      <dgm:prSet presAssocID="{6DF20430-A66F-449C-9C3B-C48C77172F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297660D-5873-4CC5-B414-69FC713B26A1}" type="pres">
      <dgm:prSet presAssocID="{6F92AA49-2B5D-4F61-A890-57E4AD993048}" presName="parentLin" presStyleCnt="0"/>
      <dgm:spPr/>
    </dgm:pt>
    <dgm:pt modelId="{2E32FB12-8545-4BBB-90EB-F2756EC06D45}" type="pres">
      <dgm:prSet presAssocID="{6F92AA49-2B5D-4F61-A890-57E4AD993048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450225BF-C78F-4919-B602-19DDBA84CF36}" type="pres">
      <dgm:prSet presAssocID="{6F92AA49-2B5D-4F61-A890-57E4AD993048}" presName="parentText" presStyleLbl="node1" presStyleIdx="0" presStyleCnt="4" custScaleX="12915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A70C51-1EC1-4DF6-A930-BBEEB36791D9}" type="pres">
      <dgm:prSet presAssocID="{6F92AA49-2B5D-4F61-A890-57E4AD993048}" presName="negativeSpace" presStyleCnt="0"/>
      <dgm:spPr/>
    </dgm:pt>
    <dgm:pt modelId="{310A6CF4-6AD5-49D4-9219-67098EB926B4}" type="pres">
      <dgm:prSet presAssocID="{6F92AA49-2B5D-4F61-A890-57E4AD993048}" presName="childText" presStyleLbl="conFgAcc1" presStyleIdx="0" presStyleCnt="4">
        <dgm:presLayoutVars>
          <dgm:bulletEnabled val="1"/>
        </dgm:presLayoutVars>
      </dgm:prSet>
      <dgm:spPr/>
    </dgm:pt>
    <dgm:pt modelId="{1A37E86A-BF86-4383-B739-FCF000193B75}" type="pres">
      <dgm:prSet presAssocID="{C446A2B6-0452-4C48-A481-EAD6676A69D8}" presName="spaceBetweenRectangles" presStyleCnt="0"/>
      <dgm:spPr/>
    </dgm:pt>
    <dgm:pt modelId="{1CF425DE-25A4-4C75-ABBE-E4E0AA075B44}" type="pres">
      <dgm:prSet presAssocID="{FC6472A6-50CC-4335-8097-C99598AD38F3}" presName="parentLin" presStyleCnt="0"/>
      <dgm:spPr/>
    </dgm:pt>
    <dgm:pt modelId="{234C5165-A724-4345-BC3C-1C3770648044}" type="pres">
      <dgm:prSet presAssocID="{FC6472A6-50CC-4335-8097-C99598AD38F3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DF04B27A-A1A1-4D96-B193-BAEF57700E21}" type="pres">
      <dgm:prSet presAssocID="{FC6472A6-50CC-4335-8097-C99598AD38F3}" presName="parentText" presStyleLbl="node1" presStyleIdx="1" presStyleCnt="4" custScaleX="12915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5014F7-FA38-4225-8634-6E690E4EF75C}" type="pres">
      <dgm:prSet presAssocID="{FC6472A6-50CC-4335-8097-C99598AD38F3}" presName="negativeSpace" presStyleCnt="0"/>
      <dgm:spPr/>
    </dgm:pt>
    <dgm:pt modelId="{915839CC-0C7A-40B8-A09F-EAEB69F2902B}" type="pres">
      <dgm:prSet presAssocID="{FC6472A6-50CC-4335-8097-C99598AD38F3}" presName="childText" presStyleLbl="conFgAcc1" presStyleIdx="1" presStyleCnt="4">
        <dgm:presLayoutVars>
          <dgm:bulletEnabled val="1"/>
        </dgm:presLayoutVars>
      </dgm:prSet>
      <dgm:spPr/>
    </dgm:pt>
    <dgm:pt modelId="{EBF99D64-C0C4-4CD5-9AAB-6529A6B637B3}" type="pres">
      <dgm:prSet presAssocID="{1255CE7F-D070-4276-9F37-17D0E016B618}" presName="spaceBetweenRectangles" presStyleCnt="0"/>
      <dgm:spPr/>
    </dgm:pt>
    <dgm:pt modelId="{5C92BDC4-96E8-4466-A079-807226DD8424}" type="pres">
      <dgm:prSet presAssocID="{BEC676D0-227A-4D75-A93F-DE9B4438BF61}" presName="parentLin" presStyleCnt="0"/>
      <dgm:spPr/>
    </dgm:pt>
    <dgm:pt modelId="{A7F98A36-7135-432F-903A-36676CF678BF}" type="pres">
      <dgm:prSet presAssocID="{BEC676D0-227A-4D75-A93F-DE9B4438BF61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1E0E0A09-28F5-4EE5-806B-D773E4A3C05B}" type="pres">
      <dgm:prSet presAssocID="{BEC676D0-227A-4D75-A93F-DE9B4438BF61}" presName="parentText" presStyleLbl="node1" presStyleIdx="2" presStyleCnt="4" custScaleX="12915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1E6472-2228-46DC-9F4C-B079E06DE260}" type="pres">
      <dgm:prSet presAssocID="{BEC676D0-227A-4D75-A93F-DE9B4438BF61}" presName="negativeSpace" presStyleCnt="0"/>
      <dgm:spPr/>
    </dgm:pt>
    <dgm:pt modelId="{336759EE-413C-4DFA-9A74-1F205C4A2C54}" type="pres">
      <dgm:prSet presAssocID="{BEC676D0-227A-4D75-A93F-DE9B4438BF61}" presName="childText" presStyleLbl="conFgAcc1" presStyleIdx="2" presStyleCnt="4">
        <dgm:presLayoutVars>
          <dgm:bulletEnabled val="1"/>
        </dgm:presLayoutVars>
      </dgm:prSet>
      <dgm:spPr/>
    </dgm:pt>
    <dgm:pt modelId="{728030B4-364C-467C-8EED-CFF164017EBA}" type="pres">
      <dgm:prSet presAssocID="{3AE29991-769E-42EA-9C57-E3FCDF9FF70B}" presName="spaceBetweenRectangles" presStyleCnt="0"/>
      <dgm:spPr/>
    </dgm:pt>
    <dgm:pt modelId="{20ADB542-0ECC-4C56-B20C-50F9C305E7B0}" type="pres">
      <dgm:prSet presAssocID="{715E0543-A5D1-4587-9D18-5245BDA0A6E9}" presName="parentLin" presStyleCnt="0"/>
      <dgm:spPr/>
    </dgm:pt>
    <dgm:pt modelId="{0F9A4FE0-C599-4B6F-BDD8-D7A0CFDC2D9C}" type="pres">
      <dgm:prSet presAssocID="{715E0543-A5D1-4587-9D18-5245BDA0A6E9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BE5B19A5-3FBD-47E9-9CEE-BCC8C3A8B214}" type="pres">
      <dgm:prSet presAssocID="{715E0543-A5D1-4587-9D18-5245BDA0A6E9}" presName="parentText" presStyleLbl="node1" presStyleIdx="3" presStyleCnt="4" custScaleX="12915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9E6EE8-C49B-4F42-B29A-0F009BBB34FE}" type="pres">
      <dgm:prSet presAssocID="{715E0543-A5D1-4587-9D18-5245BDA0A6E9}" presName="negativeSpace" presStyleCnt="0"/>
      <dgm:spPr/>
    </dgm:pt>
    <dgm:pt modelId="{D407382C-B152-44F8-9CEA-093D2C810EE2}" type="pres">
      <dgm:prSet presAssocID="{715E0543-A5D1-4587-9D18-5245BDA0A6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FB5257-FE7A-4985-B03C-076ED07E80D3}" srcId="{6DF20430-A66F-449C-9C3B-C48C77172FD4}" destId="{BEC676D0-227A-4D75-A93F-DE9B4438BF61}" srcOrd="2" destOrd="0" parTransId="{288B211B-E6DF-4DD3-B02C-AF1FBE73C855}" sibTransId="{3AE29991-769E-42EA-9C57-E3FCDF9FF70B}"/>
    <dgm:cxn modelId="{BB277C5F-A989-470C-9453-9CF2ABC1115A}" type="presOf" srcId="{FC6472A6-50CC-4335-8097-C99598AD38F3}" destId="{DF04B27A-A1A1-4D96-B193-BAEF57700E21}" srcOrd="1" destOrd="0" presId="urn:microsoft.com/office/officeart/2005/8/layout/list1"/>
    <dgm:cxn modelId="{9A42E9A0-DD71-46FD-ADBD-099B8DDE3800}" type="presOf" srcId="{6F92AA49-2B5D-4F61-A890-57E4AD993048}" destId="{2E32FB12-8545-4BBB-90EB-F2756EC06D45}" srcOrd="0" destOrd="0" presId="urn:microsoft.com/office/officeart/2005/8/layout/list1"/>
    <dgm:cxn modelId="{E2A8F992-8907-4369-A99D-584C66618FAF}" type="presOf" srcId="{6F92AA49-2B5D-4F61-A890-57E4AD993048}" destId="{450225BF-C78F-4919-B602-19DDBA84CF36}" srcOrd="1" destOrd="0" presId="urn:microsoft.com/office/officeart/2005/8/layout/list1"/>
    <dgm:cxn modelId="{B3472FB8-E527-4D98-8F82-066F8B235D5F}" type="presOf" srcId="{6DF20430-A66F-449C-9C3B-C48C77172FD4}" destId="{B84DAE8F-361C-4867-BD0D-677B483DAB3E}" srcOrd="0" destOrd="0" presId="urn:microsoft.com/office/officeart/2005/8/layout/list1"/>
    <dgm:cxn modelId="{E6863FA1-73E1-4672-8567-6EEF99BBAF5B}" type="presOf" srcId="{715E0543-A5D1-4587-9D18-5245BDA0A6E9}" destId="{0F9A4FE0-C599-4B6F-BDD8-D7A0CFDC2D9C}" srcOrd="0" destOrd="0" presId="urn:microsoft.com/office/officeart/2005/8/layout/list1"/>
    <dgm:cxn modelId="{6F91CADA-CECC-4AC0-A1EB-BF7CCEBB87A5}" type="presOf" srcId="{715E0543-A5D1-4587-9D18-5245BDA0A6E9}" destId="{BE5B19A5-3FBD-47E9-9CEE-BCC8C3A8B214}" srcOrd="1" destOrd="0" presId="urn:microsoft.com/office/officeart/2005/8/layout/list1"/>
    <dgm:cxn modelId="{6ABB4632-6BEA-4AAA-A213-A54F1C8A603B}" type="presOf" srcId="{FC6472A6-50CC-4335-8097-C99598AD38F3}" destId="{234C5165-A724-4345-BC3C-1C3770648044}" srcOrd="0" destOrd="0" presId="urn:microsoft.com/office/officeart/2005/8/layout/list1"/>
    <dgm:cxn modelId="{042DE2CD-0BF3-4DE8-8F8D-64AFC4B4DFC9}" type="presOf" srcId="{BEC676D0-227A-4D75-A93F-DE9B4438BF61}" destId="{A7F98A36-7135-432F-903A-36676CF678BF}" srcOrd="0" destOrd="0" presId="urn:microsoft.com/office/officeart/2005/8/layout/list1"/>
    <dgm:cxn modelId="{F553E4E1-96DC-4A4E-9E39-4EBEE4131514}" srcId="{6DF20430-A66F-449C-9C3B-C48C77172FD4}" destId="{6F92AA49-2B5D-4F61-A890-57E4AD993048}" srcOrd="0" destOrd="0" parTransId="{B494834D-09DC-442A-8109-EED4487F4591}" sibTransId="{C446A2B6-0452-4C48-A481-EAD6676A69D8}"/>
    <dgm:cxn modelId="{DE261F2B-1625-4BC0-9DFE-6F06D7046ABA}" type="presOf" srcId="{BEC676D0-227A-4D75-A93F-DE9B4438BF61}" destId="{1E0E0A09-28F5-4EE5-806B-D773E4A3C05B}" srcOrd="1" destOrd="0" presId="urn:microsoft.com/office/officeart/2005/8/layout/list1"/>
    <dgm:cxn modelId="{C78AF467-3B28-4C09-8376-51501C83DA4A}" srcId="{6DF20430-A66F-449C-9C3B-C48C77172FD4}" destId="{715E0543-A5D1-4587-9D18-5245BDA0A6E9}" srcOrd="3" destOrd="0" parTransId="{4F61DECE-1D76-4B15-80EC-230E8FD6C7B5}" sibTransId="{8B80E5DA-06C1-439E-B592-EF330A7E2023}"/>
    <dgm:cxn modelId="{11C15FC5-FCAD-4869-B5BF-FC4CB5E50A4B}" srcId="{6DF20430-A66F-449C-9C3B-C48C77172FD4}" destId="{FC6472A6-50CC-4335-8097-C99598AD38F3}" srcOrd="1" destOrd="0" parTransId="{0AF90A0D-79C4-4FF7-B3F0-F47E960C60EF}" sibTransId="{1255CE7F-D070-4276-9F37-17D0E016B618}"/>
    <dgm:cxn modelId="{B1DE1FB6-0D7D-4D98-BDC8-563825042EA7}" type="presParOf" srcId="{B84DAE8F-361C-4867-BD0D-677B483DAB3E}" destId="{E297660D-5873-4CC5-B414-69FC713B26A1}" srcOrd="0" destOrd="0" presId="urn:microsoft.com/office/officeart/2005/8/layout/list1"/>
    <dgm:cxn modelId="{940C8362-8154-41D6-AD16-5EEBD860FC5F}" type="presParOf" srcId="{E297660D-5873-4CC5-B414-69FC713B26A1}" destId="{2E32FB12-8545-4BBB-90EB-F2756EC06D45}" srcOrd="0" destOrd="0" presId="urn:microsoft.com/office/officeart/2005/8/layout/list1"/>
    <dgm:cxn modelId="{CEC11123-03A0-4811-833F-44EF84C6070F}" type="presParOf" srcId="{E297660D-5873-4CC5-B414-69FC713B26A1}" destId="{450225BF-C78F-4919-B602-19DDBA84CF36}" srcOrd="1" destOrd="0" presId="urn:microsoft.com/office/officeart/2005/8/layout/list1"/>
    <dgm:cxn modelId="{AA9CBFF2-DE4B-47ED-BD8F-E92CACDDB840}" type="presParOf" srcId="{B84DAE8F-361C-4867-BD0D-677B483DAB3E}" destId="{29A70C51-1EC1-4DF6-A930-BBEEB36791D9}" srcOrd="1" destOrd="0" presId="urn:microsoft.com/office/officeart/2005/8/layout/list1"/>
    <dgm:cxn modelId="{5B2C2685-A8E8-4313-B750-3FEF070CB1DC}" type="presParOf" srcId="{B84DAE8F-361C-4867-BD0D-677B483DAB3E}" destId="{310A6CF4-6AD5-49D4-9219-67098EB926B4}" srcOrd="2" destOrd="0" presId="urn:microsoft.com/office/officeart/2005/8/layout/list1"/>
    <dgm:cxn modelId="{6314C355-D3F5-47F4-81DC-6DB04A35A754}" type="presParOf" srcId="{B84DAE8F-361C-4867-BD0D-677B483DAB3E}" destId="{1A37E86A-BF86-4383-B739-FCF000193B75}" srcOrd="3" destOrd="0" presId="urn:microsoft.com/office/officeart/2005/8/layout/list1"/>
    <dgm:cxn modelId="{972F427A-C88D-4904-B4C4-18E63A3A2987}" type="presParOf" srcId="{B84DAE8F-361C-4867-BD0D-677B483DAB3E}" destId="{1CF425DE-25A4-4C75-ABBE-E4E0AA075B44}" srcOrd="4" destOrd="0" presId="urn:microsoft.com/office/officeart/2005/8/layout/list1"/>
    <dgm:cxn modelId="{99A21B26-49E5-4147-B97E-2DFAC5A35CD4}" type="presParOf" srcId="{1CF425DE-25A4-4C75-ABBE-E4E0AA075B44}" destId="{234C5165-A724-4345-BC3C-1C3770648044}" srcOrd="0" destOrd="0" presId="urn:microsoft.com/office/officeart/2005/8/layout/list1"/>
    <dgm:cxn modelId="{02B6C720-0072-4B0F-ACA4-1F11DDE976C6}" type="presParOf" srcId="{1CF425DE-25A4-4C75-ABBE-E4E0AA075B44}" destId="{DF04B27A-A1A1-4D96-B193-BAEF57700E21}" srcOrd="1" destOrd="0" presId="urn:microsoft.com/office/officeart/2005/8/layout/list1"/>
    <dgm:cxn modelId="{A0DCD8DF-ABC3-4994-90D3-99C973FFFA9E}" type="presParOf" srcId="{B84DAE8F-361C-4867-BD0D-677B483DAB3E}" destId="{705014F7-FA38-4225-8634-6E690E4EF75C}" srcOrd="5" destOrd="0" presId="urn:microsoft.com/office/officeart/2005/8/layout/list1"/>
    <dgm:cxn modelId="{F5C6DD8F-E71E-406B-B6EA-741DAF78BFB2}" type="presParOf" srcId="{B84DAE8F-361C-4867-BD0D-677B483DAB3E}" destId="{915839CC-0C7A-40B8-A09F-EAEB69F2902B}" srcOrd="6" destOrd="0" presId="urn:microsoft.com/office/officeart/2005/8/layout/list1"/>
    <dgm:cxn modelId="{3319EB22-05CC-48AD-88B1-D0015A74470F}" type="presParOf" srcId="{B84DAE8F-361C-4867-BD0D-677B483DAB3E}" destId="{EBF99D64-C0C4-4CD5-9AAB-6529A6B637B3}" srcOrd="7" destOrd="0" presId="urn:microsoft.com/office/officeart/2005/8/layout/list1"/>
    <dgm:cxn modelId="{1D803F2B-E2C3-4465-8BD3-147343971934}" type="presParOf" srcId="{B84DAE8F-361C-4867-BD0D-677B483DAB3E}" destId="{5C92BDC4-96E8-4466-A079-807226DD8424}" srcOrd="8" destOrd="0" presId="urn:microsoft.com/office/officeart/2005/8/layout/list1"/>
    <dgm:cxn modelId="{A6B82504-EDBB-4CD4-AB93-8D54B948776F}" type="presParOf" srcId="{5C92BDC4-96E8-4466-A079-807226DD8424}" destId="{A7F98A36-7135-432F-903A-36676CF678BF}" srcOrd="0" destOrd="0" presId="urn:microsoft.com/office/officeart/2005/8/layout/list1"/>
    <dgm:cxn modelId="{46AB96A6-146F-4B04-A266-59FCAC3889AF}" type="presParOf" srcId="{5C92BDC4-96E8-4466-A079-807226DD8424}" destId="{1E0E0A09-28F5-4EE5-806B-D773E4A3C05B}" srcOrd="1" destOrd="0" presId="urn:microsoft.com/office/officeart/2005/8/layout/list1"/>
    <dgm:cxn modelId="{4505CC6F-B772-47E7-9CAA-F686A8DF169E}" type="presParOf" srcId="{B84DAE8F-361C-4867-BD0D-677B483DAB3E}" destId="{F31E6472-2228-46DC-9F4C-B079E06DE260}" srcOrd="9" destOrd="0" presId="urn:microsoft.com/office/officeart/2005/8/layout/list1"/>
    <dgm:cxn modelId="{704A73BA-075D-449B-B430-B99A817BE1C4}" type="presParOf" srcId="{B84DAE8F-361C-4867-BD0D-677B483DAB3E}" destId="{336759EE-413C-4DFA-9A74-1F205C4A2C54}" srcOrd="10" destOrd="0" presId="urn:microsoft.com/office/officeart/2005/8/layout/list1"/>
    <dgm:cxn modelId="{1103D974-08E1-4C90-AE4A-DD829D1C1D71}" type="presParOf" srcId="{B84DAE8F-361C-4867-BD0D-677B483DAB3E}" destId="{728030B4-364C-467C-8EED-CFF164017EBA}" srcOrd="11" destOrd="0" presId="urn:microsoft.com/office/officeart/2005/8/layout/list1"/>
    <dgm:cxn modelId="{FED4F158-668C-4A43-8C01-45AA0D876C34}" type="presParOf" srcId="{B84DAE8F-361C-4867-BD0D-677B483DAB3E}" destId="{20ADB542-0ECC-4C56-B20C-50F9C305E7B0}" srcOrd="12" destOrd="0" presId="urn:microsoft.com/office/officeart/2005/8/layout/list1"/>
    <dgm:cxn modelId="{68525965-7BAB-4692-A385-C7FD98EF88A6}" type="presParOf" srcId="{20ADB542-0ECC-4C56-B20C-50F9C305E7B0}" destId="{0F9A4FE0-C599-4B6F-BDD8-D7A0CFDC2D9C}" srcOrd="0" destOrd="0" presId="urn:microsoft.com/office/officeart/2005/8/layout/list1"/>
    <dgm:cxn modelId="{A427171A-2A81-408E-897A-88638E485D1F}" type="presParOf" srcId="{20ADB542-0ECC-4C56-B20C-50F9C305E7B0}" destId="{BE5B19A5-3FBD-47E9-9CEE-BCC8C3A8B214}" srcOrd="1" destOrd="0" presId="urn:microsoft.com/office/officeart/2005/8/layout/list1"/>
    <dgm:cxn modelId="{A9B1ADEB-1B09-498A-84DD-013E3963569C}" type="presParOf" srcId="{B84DAE8F-361C-4867-BD0D-677B483DAB3E}" destId="{BC9E6EE8-C49B-4F42-B29A-0F009BBB34FE}" srcOrd="13" destOrd="0" presId="urn:microsoft.com/office/officeart/2005/8/layout/list1"/>
    <dgm:cxn modelId="{2751C419-B873-4427-913D-CC60B0FF8E89}" type="presParOf" srcId="{B84DAE8F-361C-4867-BD0D-677B483DAB3E}" destId="{D407382C-B152-44F8-9CEA-093D2C810E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20430-A66F-449C-9C3B-C48C77172FD4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F92AA49-2B5D-4F61-A890-57E4AD993048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หมู่บ้านสารสนเทศเพื่อการพัฒนาคุณภาพชีวิต</a:t>
          </a:r>
          <a:endParaRPr lang="th-TH" sz="32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B494834D-09DC-442A-8109-EED4487F4591}" type="parTrans" cxnId="{F553E4E1-96DC-4A4E-9E39-4EBEE4131514}">
      <dgm:prSet/>
      <dgm:spPr/>
      <dgm:t>
        <a:bodyPr/>
        <a:lstStyle/>
        <a:p>
          <a:endParaRPr lang="th-TH" sz="2400"/>
        </a:p>
      </dgm:t>
    </dgm:pt>
    <dgm:pt modelId="{C446A2B6-0452-4C48-A481-EAD6676A69D8}" type="sibTrans" cxnId="{F553E4E1-96DC-4A4E-9E39-4EBEE4131514}">
      <dgm:prSet/>
      <dgm:spPr/>
      <dgm:t>
        <a:bodyPr/>
        <a:lstStyle/>
        <a:p>
          <a:endParaRPr lang="th-TH" sz="2400"/>
        </a:p>
      </dgm:t>
    </dgm:pt>
    <dgm:pt modelId="{FC6472A6-50CC-4335-8097-C99598AD38F3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การจัดทำสารสนเทศตำบลต้นแบบเพื่อการพัฒนาคุณภาพชีวิต</a:t>
          </a:r>
          <a:endParaRPr lang="th-TH" sz="24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0AF90A0D-79C4-4FF7-B3F0-F47E960C60EF}" type="parTrans" cxnId="{11C15FC5-FCAD-4869-B5BF-FC4CB5E50A4B}">
      <dgm:prSet/>
      <dgm:spPr/>
      <dgm:t>
        <a:bodyPr/>
        <a:lstStyle/>
        <a:p>
          <a:endParaRPr lang="th-TH" sz="2400"/>
        </a:p>
      </dgm:t>
    </dgm:pt>
    <dgm:pt modelId="{1255CE7F-D070-4276-9F37-17D0E016B618}" type="sibTrans" cxnId="{11C15FC5-FCAD-4869-B5BF-FC4CB5E50A4B}">
      <dgm:prSet/>
      <dgm:spPr/>
      <dgm:t>
        <a:bodyPr/>
        <a:lstStyle/>
        <a:p>
          <a:endParaRPr lang="th-TH" sz="2400"/>
        </a:p>
      </dgm:t>
    </dgm:pt>
    <dgm:pt modelId="{BEC676D0-227A-4D75-A93F-DE9B4438BF61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รายงานการพัฒนาหมู่บ้าน/ตำบล (</a:t>
          </a:r>
          <a:r>
            <a:rPr lang="en-US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VDR</a:t>
          </a:r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)</a:t>
          </a:r>
          <a:endParaRPr lang="th-TH" sz="32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288B211B-E6DF-4DD3-B02C-AF1FBE73C855}" type="parTrans" cxnId="{08FB5257-FE7A-4985-B03C-076ED07E80D3}">
      <dgm:prSet/>
      <dgm:spPr/>
      <dgm:t>
        <a:bodyPr/>
        <a:lstStyle/>
        <a:p>
          <a:endParaRPr lang="th-TH" sz="2400"/>
        </a:p>
      </dgm:t>
    </dgm:pt>
    <dgm:pt modelId="{3AE29991-769E-42EA-9C57-E3FCDF9FF70B}" type="sibTrans" cxnId="{08FB5257-FE7A-4985-B03C-076ED07E80D3}">
      <dgm:prSet/>
      <dgm:spPr/>
      <dgm:t>
        <a:bodyPr/>
        <a:lstStyle/>
        <a:p>
          <a:endParaRPr lang="th-TH" sz="2400"/>
        </a:p>
      </dgm:t>
    </dgm:pt>
    <dgm:pt modelId="{715E0543-A5D1-4587-9D18-5245BDA0A6E9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ศูนย์ข้อมูลกลางเพื่อการจัดเก็บและใช้ประโยชน์</a:t>
          </a:r>
          <a:endParaRPr lang="th-TH" sz="32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4F61DECE-1D76-4B15-80EC-230E8FD6C7B5}" type="parTrans" cxnId="{C78AF467-3B28-4C09-8376-51501C83DA4A}">
      <dgm:prSet/>
      <dgm:spPr/>
      <dgm:t>
        <a:bodyPr/>
        <a:lstStyle/>
        <a:p>
          <a:endParaRPr lang="th-TH" sz="2400"/>
        </a:p>
      </dgm:t>
    </dgm:pt>
    <dgm:pt modelId="{8B80E5DA-06C1-439E-B592-EF330A7E2023}" type="sibTrans" cxnId="{C78AF467-3B28-4C09-8376-51501C83DA4A}">
      <dgm:prSet/>
      <dgm:spPr/>
      <dgm:t>
        <a:bodyPr/>
        <a:lstStyle/>
        <a:p>
          <a:endParaRPr lang="th-TH" sz="2400"/>
        </a:p>
      </dgm:t>
    </dgm:pt>
    <dgm:pt modelId="{CCA0A484-E5C5-4AAB-B9C0-30B2471B8B53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รายงานการพัฒนาตำบล (</a:t>
          </a:r>
          <a:r>
            <a:rPr lang="en-US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TDR</a:t>
          </a:r>
          <a:r>
            <a:rPr lang="th-TH" sz="32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)</a:t>
          </a:r>
          <a:endParaRPr lang="th-TH" sz="32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293FA768-3BDA-4849-9857-5C7B7C9D4971}" type="parTrans" cxnId="{D8C1E199-E038-4ED1-B710-04854FCE04BE}">
      <dgm:prSet/>
      <dgm:spPr/>
      <dgm:t>
        <a:bodyPr/>
        <a:lstStyle/>
        <a:p>
          <a:endParaRPr lang="th-TH"/>
        </a:p>
      </dgm:t>
    </dgm:pt>
    <dgm:pt modelId="{C22AB0EB-6751-4A3A-8900-5633C81A6A1E}" type="sibTrans" cxnId="{D8C1E199-E038-4ED1-B710-04854FCE04BE}">
      <dgm:prSet/>
      <dgm:spPr/>
      <dgm:t>
        <a:bodyPr/>
        <a:lstStyle/>
        <a:p>
          <a:endParaRPr lang="th-TH"/>
        </a:p>
      </dgm:t>
    </dgm:pt>
    <dgm:pt modelId="{B84DAE8F-361C-4867-BD0D-677B483DAB3E}" type="pres">
      <dgm:prSet presAssocID="{6DF20430-A66F-449C-9C3B-C48C77172F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297660D-5873-4CC5-B414-69FC713B26A1}" type="pres">
      <dgm:prSet presAssocID="{6F92AA49-2B5D-4F61-A890-57E4AD993048}" presName="parentLin" presStyleCnt="0"/>
      <dgm:spPr/>
    </dgm:pt>
    <dgm:pt modelId="{2E32FB12-8545-4BBB-90EB-F2756EC06D45}" type="pres">
      <dgm:prSet presAssocID="{6F92AA49-2B5D-4F61-A890-57E4AD993048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450225BF-C78F-4919-B602-19DDBA84CF36}" type="pres">
      <dgm:prSet presAssocID="{6F92AA49-2B5D-4F61-A890-57E4AD993048}" presName="parentText" presStyleLbl="node1" presStyleIdx="0" presStyleCnt="5" custScaleX="12186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A70C51-1EC1-4DF6-A930-BBEEB36791D9}" type="pres">
      <dgm:prSet presAssocID="{6F92AA49-2B5D-4F61-A890-57E4AD993048}" presName="negativeSpace" presStyleCnt="0"/>
      <dgm:spPr/>
    </dgm:pt>
    <dgm:pt modelId="{310A6CF4-6AD5-49D4-9219-67098EB926B4}" type="pres">
      <dgm:prSet presAssocID="{6F92AA49-2B5D-4F61-A890-57E4AD993048}" presName="childText" presStyleLbl="conFgAcc1" presStyleIdx="0" presStyleCnt="5">
        <dgm:presLayoutVars>
          <dgm:bulletEnabled val="1"/>
        </dgm:presLayoutVars>
      </dgm:prSet>
      <dgm:spPr/>
    </dgm:pt>
    <dgm:pt modelId="{1A37E86A-BF86-4383-B739-FCF000193B75}" type="pres">
      <dgm:prSet presAssocID="{C446A2B6-0452-4C48-A481-EAD6676A69D8}" presName="spaceBetweenRectangles" presStyleCnt="0"/>
      <dgm:spPr/>
    </dgm:pt>
    <dgm:pt modelId="{1CF425DE-25A4-4C75-ABBE-E4E0AA075B44}" type="pres">
      <dgm:prSet presAssocID="{FC6472A6-50CC-4335-8097-C99598AD38F3}" presName="parentLin" presStyleCnt="0"/>
      <dgm:spPr/>
    </dgm:pt>
    <dgm:pt modelId="{234C5165-A724-4345-BC3C-1C3770648044}" type="pres">
      <dgm:prSet presAssocID="{FC6472A6-50CC-4335-8097-C99598AD38F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DF04B27A-A1A1-4D96-B193-BAEF57700E21}" type="pres">
      <dgm:prSet presAssocID="{FC6472A6-50CC-4335-8097-C99598AD38F3}" presName="parentText" presStyleLbl="node1" presStyleIdx="1" presStyleCnt="5" custScaleX="12186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5014F7-FA38-4225-8634-6E690E4EF75C}" type="pres">
      <dgm:prSet presAssocID="{FC6472A6-50CC-4335-8097-C99598AD38F3}" presName="negativeSpace" presStyleCnt="0"/>
      <dgm:spPr/>
    </dgm:pt>
    <dgm:pt modelId="{915839CC-0C7A-40B8-A09F-EAEB69F2902B}" type="pres">
      <dgm:prSet presAssocID="{FC6472A6-50CC-4335-8097-C99598AD38F3}" presName="childText" presStyleLbl="conFgAcc1" presStyleIdx="1" presStyleCnt="5">
        <dgm:presLayoutVars>
          <dgm:bulletEnabled val="1"/>
        </dgm:presLayoutVars>
      </dgm:prSet>
      <dgm:spPr/>
    </dgm:pt>
    <dgm:pt modelId="{EBF99D64-C0C4-4CD5-9AAB-6529A6B637B3}" type="pres">
      <dgm:prSet presAssocID="{1255CE7F-D070-4276-9F37-17D0E016B618}" presName="spaceBetweenRectangles" presStyleCnt="0"/>
      <dgm:spPr/>
    </dgm:pt>
    <dgm:pt modelId="{5C92BDC4-96E8-4466-A079-807226DD8424}" type="pres">
      <dgm:prSet presAssocID="{BEC676D0-227A-4D75-A93F-DE9B4438BF61}" presName="parentLin" presStyleCnt="0"/>
      <dgm:spPr/>
    </dgm:pt>
    <dgm:pt modelId="{A7F98A36-7135-432F-903A-36676CF678BF}" type="pres">
      <dgm:prSet presAssocID="{BEC676D0-227A-4D75-A93F-DE9B4438BF61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1E0E0A09-28F5-4EE5-806B-D773E4A3C05B}" type="pres">
      <dgm:prSet presAssocID="{BEC676D0-227A-4D75-A93F-DE9B4438BF61}" presName="parentText" presStyleLbl="node1" presStyleIdx="2" presStyleCnt="5" custScaleX="12186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1E6472-2228-46DC-9F4C-B079E06DE260}" type="pres">
      <dgm:prSet presAssocID="{BEC676D0-227A-4D75-A93F-DE9B4438BF61}" presName="negativeSpace" presStyleCnt="0"/>
      <dgm:spPr/>
    </dgm:pt>
    <dgm:pt modelId="{336759EE-413C-4DFA-9A74-1F205C4A2C54}" type="pres">
      <dgm:prSet presAssocID="{BEC676D0-227A-4D75-A93F-DE9B4438BF61}" presName="childText" presStyleLbl="conFgAcc1" presStyleIdx="2" presStyleCnt="5">
        <dgm:presLayoutVars>
          <dgm:bulletEnabled val="1"/>
        </dgm:presLayoutVars>
      </dgm:prSet>
      <dgm:spPr/>
    </dgm:pt>
    <dgm:pt modelId="{728030B4-364C-467C-8EED-CFF164017EBA}" type="pres">
      <dgm:prSet presAssocID="{3AE29991-769E-42EA-9C57-E3FCDF9FF70B}" presName="spaceBetweenRectangles" presStyleCnt="0"/>
      <dgm:spPr/>
    </dgm:pt>
    <dgm:pt modelId="{2D4C9F19-F201-4829-A08B-B5977D9CD0A3}" type="pres">
      <dgm:prSet presAssocID="{CCA0A484-E5C5-4AAB-B9C0-30B2471B8B53}" presName="parentLin" presStyleCnt="0"/>
      <dgm:spPr/>
    </dgm:pt>
    <dgm:pt modelId="{6E21C8B9-8B4E-4B15-A258-809DC4B5CB7D}" type="pres">
      <dgm:prSet presAssocID="{CCA0A484-E5C5-4AAB-B9C0-30B2471B8B53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14B45864-E2B7-4719-B39E-F7C0D1134022}" type="pres">
      <dgm:prSet presAssocID="{CCA0A484-E5C5-4AAB-B9C0-30B2471B8B53}" presName="parentText" presStyleLbl="node1" presStyleIdx="3" presStyleCnt="5" custScaleX="12186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023786-80EC-4E4A-A9EC-4EAB8280C8F3}" type="pres">
      <dgm:prSet presAssocID="{CCA0A484-E5C5-4AAB-B9C0-30B2471B8B53}" presName="negativeSpace" presStyleCnt="0"/>
      <dgm:spPr/>
    </dgm:pt>
    <dgm:pt modelId="{1A75DBB6-E337-4F74-9E61-D7FBABFD1EA6}" type="pres">
      <dgm:prSet presAssocID="{CCA0A484-E5C5-4AAB-B9C0-30B2471B8B53}" presName="childText" presStyleLbl="conFgAcc1" presStyleIdx="3" presStyleCnt="5">
        <dgm:presLayoutVars>
          <dgm:bulletEnabled val="1"/>
        </dgm:presLayoutVars>
      </dgm:prSet>
      <dgm:spPr/>
    </dgm:pt>
    <dgm:pt modelId="{E8B13815-2EBD-4ECA-8A50-3ABF9DB30B4A}" type="pres">
      <dgm:prSet presAssocID="{C22AB0EB-6751-4A3A-8900-5633C81A6A1E}" presName="spaceBetweenRectangles" presStyleCnt="0"/>
      <dgm:spPr/>
    </dgm:pt>
    <dgm:pt modelId="{20ADB542-0ECC-4C56-B20C-50F9C305E7B0}" type="pres">
      <dgm:prSet presAssocID="{715E0543-A5D1-4587-9D18-5245BDA0A6E9}" presName="parentLin" presStyleCnt="0"/>
      <dgm:spPr/>
    </dgm:pt>
    <dgm:pt modelId="{0F9A4FE0-C599-4B6F-BDD8-D7A0CFDC2D9C}" type="pres">
      <dgm:prSet presAssocID="{715E0543-A5D1-4587-9D18-5245BDA0A6E9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BE5B19A5-3FBD-47E9-9CEE-BCC8C3A8B214}" type="pres">
      <dgm:prSet presAssocID="{715E0543-A5D1-4587-9D18-5245BDA0A6E9}" presName="parentText" presStyleLbl="node1" presStyleIdx="4" presStyleCnt="5" custScaleX="12332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9E6EE8-C49B-4F42-B29A-0F009BBB34FE}" type="pres">
      <dgm:prSet presAssocID="{715E0543-A5D1-4587-9D18-5245BDA0A6E9}" presName="negativeSpace" presStyleCnt="0"/>
      <dgm:spPr/>
    </dgm:pt>
    <dgm:pt modelId="{D407382C-B152-44F8-9CEA-093D2C810EE2}" type="pres">
      <dgm:prSet presAssocID="{715E0543-A5D1-4587-9D18-5245BDA0A6E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8FB5257-FE7A-4985-B03C-076ED07E80D3}" srcId="{6DF20430-A66F-449C-9C3B-C48C77172FD4}" destId="{BEC676D0-227A-4D75-A93F-DE9B4438BF61}" srcOrd="2" destOrd="0" parTransId="{288B211B-E6DF-4DD3-B02C-AF1FBE73C855}" sibTransId="{3AE29991-769E-42EA-9C57-E3FCDF9FF70B}"/>
    <dgm:cxn modelId="{D8C1E199-E038-4ED1-B710-04854FCE04BE}" srcId="{6DF20430-A66F-449C-9C3B-C48C77172FD4}" destId="{CCA0A484-E5C5-4AAB-B9C0-30B2471B8B53}" srcOrd="3" destOrd="0" parTransId="{293FA768-3BDA-4849-9857-5C7B7C9D4971}" sibTransId="{C22AB0EB-6751-4A3A-8900-5633C81A6A1E}"/>
    <dgm:cxn modelId="{3146E376-A073-4DB3-91D1-6AAF0D01D06F}" type="presOf" srcId="{FC6472A6-50CC-4335-8097-C99598AD38F3}" destId="{DF04B27A-A1A1-4D96-B193-BAEF57700E21}" srcOrd="1" destOrd="0" presId="urn:microsoft.com/office/officeart/2005/8/layout/list1"/>
    <dgm:cxn modelId="{B39396D3-5A72-4034-8435-97B1154F18A7}" type="presOf" srcId="{BEC676D0-227A-4D75-A93F-DE9B4438BF61}" destId="{1E0E0A09-28F5-4EE5-806B-D773E4A3C05B}" srcOrd="1" destOrd="0" presId="urn:microsoft.com/office/officeart/2005/8/layout/list1"/>
    <dgm:cxn modelId="{11C15FC5-FCAD-4869-B5BF-FC4CB5E50A4B}" srcId="{6DF20430-A66F-449C-9C3B-C48C77172FD4}" destId="{FC6472A6-50CC-4335-8097-C99598AD38F3}" srcOrd="1" destOrd="0" parTransId="{0AF90A0D-79C4-4FF7-B3F0-F47E960C60EF}" sibTransId="{1255CE7F-D070-4276-9F37-17D0E016B618}"/>
    <dgm:cxn modelId="{9138CAE4-6496-4A32-AAAF-1A3C775C6AA6}" type="presOf" srcId="{6F92AA49-2B5D-4F61-A890-57E4AD993048}" destId="{450225BF-C78F-4919-B602-19DDBA84CF36}" srcOrd="1" destOrd="0" presId="urn:microsoft.com/office/officeart/2005/8/layout/list1"/>
    <dgm:cxn modelId="{2BA68A7B-1E3F-443F-AA35-0BFA14874ECB}" type="presOf" srcId="{BEC676D0-227A-4D75-A93F-DE9B4438BF61}" destId="{A7F98A36-7135-432F-903A-36676CF678BF}" srcOrd="0" destOrd="0" presId="urn:microsoft.com/office/officeart/2005/8/layout/list1"/>
    <dgm:cxn modelId="{98224432-FC0F-4365-A0B3-692983E54657}" type="presOf" srcId="{FC6472A6-50CC-4335-8097-C99598AD38F3}" destId="{234C5165-A724-4345-BC3C-1C3770648044}" srcOrd="0" destOrd="0" presId="urn:microsoft.com/office/officeart/2005/8/layout/list1"/>
    <dgm:cxn modelId="{C78AF467-3B28-4C09-8376-51501C83DA4A}" srcId="{6DF20430-A66F-449C-9C3B-C48C77172FD4}" destId="{715E0543-A5D1-4587-9D18-5245BDA0A6E9}" srcOrd="4" destOrd="0" parTransId="{4F61DECE-1D76-4B15-80EC-230E8FD6C7B5}" sibTransId="{8B80E5DA-06C1-439E-B592-EF330A7E2023}"/>
    <dgm:cxn modelId="{EAB6DEED-3495-4BEA-90E2-EEBFA96DD3AF}" type="presOf" srcId="{6DF20430-A66F-449C-9C3B-C48C77172FD4}" destId="{B84DAE8F-361C-4867-BD0D-677B483DAB3E}" srcOrd="0" destOrd="0" presId="urn:microsoft.com/office/officeart/2005/8/layout/list1"/>
    <dgm:cxn modelId="{AD06D35E-66CF-4743-A777-CA331EA7918C}" type="presOf" srcId="{715E0543-A5D1-4587-9D18-5245BDA0A6E9}" destId="{BE5B19A5-3FBD-47E9-9CEE-BCC8C3A8B214}" srcOrd="1" destOrd="0" presId="urn:microsoft.com/office/officeart/2005/8/layout/list1"/>
    <dgm:cxn modelId="{AB43B0B7-DA1C-4C2D-B3BB-CEF365BE8B25}" type="presOf" srcId="{CCA0A484-E5C5-4AAB-B9C0-30B2471B8B53}" destId="{14B45864-E2B7-4719-B39E-F7C0D1134022}" srcOrd="1" destOrd="0" presId="urn:microsoft.com/office/officeart/2005/8/layout/list1"/>
    <dgm:cxn modelId="{71A0B590-8308-4D38-9934-D3D05092A0C3}" type="presOf" srcId="{6F92AA49-2B5D-4F61-A890-57E4AD993048}" destId="{2E32FB12-8545-4BBB-90EB-F2756EC06D45}" srcOrd="0" destOrd="0" presId="urn:microsoft.com/office/officeart/2005/8/layout/list1"/>
    <dgm:cxn modelId="{F553E4E1-96DC-4A4E-9E39-4EBEE4131514}" srcId="{6DF20430-A66F-449C-9C3B-C48C77172FD4}" destId="{6F92AA49-2B5D-4F61-A890-57E4AD993048}" srcOrd="0" destOrd="0" parTransId="{B494834D-09DC-442A-8109-EED4487F4591}" sibTransId="{C446A2B6-0452-4C48-A481-EAD6676A69D8}"/>
    <dgm:cxn modelId="{4F1277B5-7F2F-4C99-9AE8-FC7773A815ED}" type="presOf" srcId="{CCA0A484-E5C5-4AAB-B9C0-30B2471B8B53}" destId="{6E21C8B9-8B4E-4B15-A258-809DC4B5CB7D}" srcOrd="0" destOrd="0" presId="urn:microsoft.com/office/officeart/2005/8/layout/list1"/>
    <dgm:cxn modelId="{6CE8341F-DDF8-460F-8F4C-967AF697DA7B}" type="presOf" srcId="{715E0543-A5D1-4587-9D18-5245BDA0A6E9}" destId="{0F9A4FE0-C599-4B6F-BDD8-D7A0CFDC2D9C}" srcOrd="0" destOrd="0" presId="urn:microsoft.com/office/officeart/2005/8/layout/list1"/>
    <dgm:cxn modelId="{4AD143C1-1C11-418D-BEB1-AD57248DF3CD}" type="presParOf" srcId="{B84DAE8F-361C-4867-BD0D-677B483DAB3E}" destId="{E297660D-5873-4CC5-B414-69FC713B26A1}" srcOrd="0" destOrd="0" presId="urn:microsoft.com/office/officeart/2005/8/layout/list1"/>
    <dgm:cxn modelId="{6EC79E7F-DF2F-4131-92B5-379032BFE077}" type="presParOf" srcId="{E297660D-5873-4CC5-B414-69FC713B26A1}" destId="{2E32FB12-8545-4BBB-90EB-F2756EC06D45}" srcOrd="0" destOrd="0" presId="urn:microsoft.com/office/officeart/2005/8/layout/list1"/>
    <dgm:cxn modelId="{B14F2CCA-ECF0-4F79-AD80-4F7B77C8295C}" type="presParOf" srcId="{E297660D-5873-4CC5-B414-69FC713B26A1}" destId="{450225BF-C78F-4919-B602-19DDBA84CF36}" srcOrd="1" destOrd="0" presId="urn:microsoft.com/office/officeart/2005/8/layout/list1"/>
    <dgm:cxn modelId="{51DE7735-A9A9-4478-9064-4B373B21495D}" type="presParOf" srcId="{B84DAE8F-361C-4867-BD0D-677B483DAB3E}" destId="{29A70C51-1EC1-4DF6-A930-BBEEB36791D9}" srcOrd="1" destOrd="0" presId="urn:microsoft.com/office/officeart/2005/8/layout/list1"/>
    <dgm:cxn modelId="{C6228226-531A-41EA-B70E-F60728B28721}" type="presParOf" srcId="{B84DAE8F-361C-4867-BD0D-677B483DAB3E}" destId="{310A6CF4-6AD5-49D4-9219-67098EB926B4}" srcOrd="2" destOrd="0" presId="urn:microsoft.com/office/officeart/2005/8/layout/list1"/>
    <dgm:cxn modelId="{6A862FAD-AC2E-4484-AB03-87251CB25255}" type="presParOf" srcId="{B84DAE8F-361C-4867-BD0D-677B483DAB3E}" destId="{1A37E86A-BF86-4383-B739-FCF000193B75}" srcOrd="3" destOrd="0" presId="urn:microsoft.com/office/officeart/2005/8/layout/list1"/>
    <dgm:cxn modelId="{2043D631-CFFF-47EF-819B-0973AD20C9E4}" type="presParOf" srcId="{B84DAE8F-361C-4867-BD0D-677B483DAB3E}" destId="{1CF425DE-25A4-4C75-ABBE-E4E0AA075B44}" srcOrd="4" destOrd="0" presId="urn:microsoft.com/office/officeart/2005/8/layout/list1"/>
    <dgm:cxn modelId="{359BC973-8149-4CEE-A50C-ADC4DC222E03}" type="presParOf" srcId="{1CF425DE-25A4-4C75-ABBE-E4E0AA075B44}" destId="{234C5165-A724-4345-BC3C-1C3770648044}" srcOrd="0" destOrd="0" presId="urn:microsoft.com/office/officeart/2005/8/layout/list1"/>
    <dgm:cxn modelId="{E64BD5DC-43CC-45DB-8EFC-BEF9A4583DF2}" type="presParOf" srcId="{1CF425DE-25A4-4C75-ABBE-E4E0AA075B44}" destId="{DF04B27A-A1A1-4D96-B193-BAEF57700E21}" srcOrd="1" destOrd="0" presId="urn:microsoft.com/office/officeart/2005/8/layout/list1"/>
    <dgm:cxn modelId="{BBE14069-608B-4425-B097-1D54A51F9FF3}" type="presParOf" srcId="{B84DAE8F-361C-4867-BD0D-677B483DAB3E}" destId="{705014F7-FA38-4225-8634-6E690E4EF75C}" srcOrd="5" destOrd="0" presId="urn:microsoft.com/office/officeart/2005/8/layout/list1"/>
    <dgm:cxn modelId="{5A2B47FC-AB1D-4828-BD7B-EB09D3D4FA47}" type="presParOf" srcId="{B84DAE8F-361C-4867-BD0D-677B483DAB3E}" destId="{915839CC-0C7A-40B8-A09F-EAEB69F2902B}" srcOrd="6" destOrd="0" presId="urn:microsoft.com/office/officeart/2005/8/layout/list1"/>
    <dgm:cxn modelId="{F25CADD2-5DE6-4092-A201-0C5E2AA176E8}" type="presParOf" srcId="{B84DAE8F-361C-4867-BD0D-677B483DAB3E}" destId="{EBF99D64-C0C4-4CD5-9AAB-6529A6B637B3}" srcOrd="7" destOrd="0" presId="urn:microsoft.com/office/officeart/2005/8/layout/list1"/>
    <dgm:cxn modelId="{174819B5-7301-4FA5-9C41-D938D8D3D481}" type="presParOf" srcId="{B84DAE8F-361C-4867-BD0D-677B483DAB3E}" destId="{5C92BDC4-96E8-4466-A079-807226DD8424}" srcOrd="8" destOrd="0" presId="urn:microsoft.com/office/officeart/2005/8/layout/list1"/>
    <dgm:cxn modelId="{C7E28D5F-2214-4D8E-A502-3DC75BB1E13D}" type="presParOf" srcId="{5C92BDC4-96E8-4466-A079-807226DD8424}" destId="{A7F98A36-7135-432F-903A-36676CF678BF}" srcOrd="0" destOrd="0" presId="urn:microsoft.com/office/officeart/2005/8/layout/list1"/>
    <dgm:cxn modelId="{1D55BE20-A6FC-42DA-8264-FE98AF944B3C}" type="presParOf" srcId="{5C92BDC4-96E8-4466-A079-807226DD8424}" destId="{1E0E0A09-28F5-4EE5-806B-D773E4A3C05B}" srcOrd="1" destOrd="0" presId="urn:microsoft.com/office/officeart/2005/8/layout/list1"/>
    <dgm:cxn modelId="{567E3BC6-15F9-421D-8BF8-025AF620D0A2}" type="presParOf" srcId="{B84DAE8F-361C-4867-BD0D-677B483DAB3E}" destId="{F31E6472-2228-46DC-9F4C-B079E06DE260}" srcOrd="9" destOrd="0" presId="urn:microsoft.com/office/officeart/2005/8/layout/list1"/>
    <dgm:cxn modelId="{6FAAB988-F326-45D9-9B28-EE3EB6D9B2DD}" type="presParOf" srcId="{B84DAE8F-361C-4867-BD0D-677B483DAB3E}" destId="{336759EE-413C-4DFA-9A74-1F205C4A2C54}" srcOrd="10" destOrd="0" presId="urn:microsoft.com/office/officeart/2005/8/layout/list1"/>
    <dgm:cxn modelId="{614628C4-BAF9-4F0C-85A0-9A9C327D384C}" type="presParOf" srcId="{B84DAE8F-361C-4867-BD0D-677B483DAB3E}" destId="{728030B4-364C-467C-8EED-CFF164017EBA}" srcOrd="11" destOrd="0" presId="urn:microsoft.com/office/officeart/2005/8/layout/list1"/>
    <dgm:cxn modelId="{F9D54DD0-0455-4259-A307-298789296F6E}" type="presParOf" srcId="{B84DAE8F-361C-4867-BD0D-677B483DAB3E}" destId="{2D4C9F19-F201-4829-A08B-B5977D9CD0A3}" srcOrd="12" destOrd="0" presId="urn:microsoft.com/office/officeart/2005/8/layout/list1"/>
    <dgm:cxn modelId="{8190BDE4-F771-41DF-96D5-E29AFDAC8FBC}" type="presParOf" srcId="{2D4C9F19-F201-4829-A08B-B5977D9CD0A3}" destId="{6E21C8B9-8B4E-4B15-A258-809DC4B5CB7D}" srcOrd="0" destOrd="0" presId="urn:microsoft.com/office/officeart/2005/8/layout/list1"/>
    <dgm:cxn modelId="{9D650D15-5949-437F-8BCD-172D2CD1F9F1}" type="presParOf" srcId="{2D4C9F19-F201-4829-A08B-B5977D9CD0A3}" destId="{14B45864-E2B7-4719-B39E-F7C0D1134022}" srcOrd="1" destOrd="0" presId="urn:microsoft.com/office/officeart/2005/8/layout/list1"/>
    <dgm:cxn modelId="{AD9036E0-7D47-48E7-882D-E1778B179A48}" type="presParOf" srcId="{B84DAE8F-361C-4867-BD0D-677B483DAB3E}" destId="{06023786-80EC-4E4A-A9EC-4EAB8280C8F3}" srcOrd="13" destOrd="0" presId="urn:microsoft.com/office/officeart/2005/8/layout/list1"/>
    <dgm:cxn modelId="{441267A0-1409-47E3-94DC-9257B33A3894}" type="presParOf" srcId="{B84DAE8F-361C-4867-BD0D-677B483DAB3E}" destId="{1A75DBB6-E337-4F74-9E61-D7FBABFD1EA6}" srcOrd="14" destOrd="0" presId="urn:microsoft.com/office/officeart/2005/8/layout/list1"/>
    <dgm:cxn modelId="{819A9EC4-5B2E-43C8-B530-88C9B9D3D9B6}" type="presParOf" srcId="{B84DAE8F-361C-4867-BD0D-677B483DAB3E}" destId="{E8B13815-2EBD-4ECA-8A50-3ABF9DB30B4A}" srcOrd="15" destOrd="0" presId="urn:microsoft.com/office/officeart/2005/8/layout/list1"/>
    <dgm:cxn modelId="{7BF2F271-08D4-453A-A5A8-FD924060F034}" type="presParOf" srcId="{B84DAE8F-361C-4867-BD0D-677B483DAB3E}" destId="{20ADB542-0ECC-4C56-B20C-50F9C305E7B0}" srcOrd="16" destOrd="0" presId="urn:microsoft.com/office/officeart/2005/8/layout/list1"/>
    <dgm:cxn modelId="{F2F24C54-1B15-4533-8867-B152F4FB4DE0}" type="presParOf" srcId="{20ADB542-0ECC-4C56-B20C-50F9C305E7B0}" destId="{0F9A4FE0-C599-4B6F-BDD8-D7A0CFDC2D9C}" srcOrd="0" destOrd="0" presId="urn:microsoft.com/office/officeart/2005/8/layout/list1"/>
    <dgm:cxn modelId="{85A0E9CC-5B83-4100-A7EF-A4C1D6A0DA18}" type="presParOf" srcId="{20ADB542-0ECC-4C56-B20C-50F9C305E7B0}" destId="{BE5B19A5-3FBD-47E9-9CEE-BCC8C3A8B214}" srcOrd="1" destOrd="0" presId="urn:microsoft.com/office/officeart/2005/8/layout/list1"/>
    <dgm:cxn modelId="{2DBA07E6-53AC-4F61-A053-BBFBF0C2D15E}" type="presParOf" srcId="{B84DAE8F-361C-4867-BD0D-677B483DAB3E}" destId="{BC9E6EE8-C49B-4F42-B29A-0F009BBB34FE}" srcOrd="17" destOrd="0" presId="urn:microsoft.com/office/officeart/2005/8/layout/list1"/>
    <dgm:cxn modelId="{8ED3C17D-0771-4709-8943-C06017ED74F9}" type="presParOf" srcId="{B84DAE8F-361C-4867-BD0D-677B483DAB3E}" destId="{D407382C-B152-44F8-9CEA-093D2C810E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7CAEF-C955-42D4-91BB-87F291C5AEA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ED669A-C2B1-49C8-8E3E-9708EEAAB01E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en-US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1</a:t>
          </a:r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 สร้างความเข้าใจร่วมกัน</a:t>
          </a:r>
        </a:p>
      </dgm:t>
    </dgm:pt>
    <dgm:pt modelId="{197D4E7C-7628-4309-9AA0-47CE99880BBE}" type="parTrans" cxnId="{64EAFAEA-F81A-4E88-8D05-D58E9DD70BC7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5E391868-F316-4BA3-AB36-19D0AF590824}" type="sibTrans" cxnId="{64EAFAEA-F81A-4E88-8D05-D58E9DD70BC7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4DD13D9B-ACFB-4922-BAFA-5E4BBE9E68E4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2) กำหนดความต้องการร่วมกัน</a:t>
          </a:r>
        </a:p>
      </dgm:t>
    </dgm:pt>
    <dgm:pt modelId="{960F798D-5349-4A60-B248-06A87C822EB4}" type="parTrans" cxnId="{44C24659-6F3D-4927-AF0B-E7181B58F9F4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D70609C5-F458-4BCA-999D-0A8C26EAAFB3}" type="sibTrans" cxnId="{44C24659-6F3D-4927-AF0B-E7181B58F9F4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0A71CA5C-BDD2-4978-B86C-CAB2CFC041BE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3) ร่วมกันจัดทำสารสนเทศ</a:t>
          </a:r>
        </a:p>
      </dgm:t>
    </dgm:pt>
    <dgm:pt modelId="{A622FF93-B012-45B2-ACC4-C96D2C6C87C6}" type="parTrans" cxnId="{872D038D-9416-4661-B1F9-1DD3E3A2A2BE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89E5B07E-4495-4AF9-A930-704962FC366B}" type="sibTrans" cxnId="{872D038D-9416-4661-B1F9-1DD3E3A2A2BE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26F61667-6415-4F6D-9714-7C08E51E2F5B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4) แลกเปลี่ยนเรียนรู้ร่วมกัน</a:t>
          </a:r>
        </a:p>
      </dgm:t>
    </dgm:pt>
    <dgm:pt modelId="{267E4A87-2E4D-4094-A38F-DF7B1D520DD1}" type="parTrans" cxnId="{F9ED0774-033E-403A-B32F-008B7B236ACC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9E09B600-6999-4650-BB20-241A30A25699}" type="sibTrans" cxnId="{F9ED0774-033E-403A-B32F-008B7B236ACC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63D73129-340E-4B36-916A-6D9357B85DCD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5</a:t>
          </a:r>
          <a:r>
            <a:rPr lang="en-US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</a:t>
          </a:r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 เผยแพร่และบำรุงรักษา</a:t>
          </a:r>
        </a:p>
      </dgm:t>
    </dgm:pt>
    <dgm:pt modelId="{361989F6-4F8D-4D93-BA17-28172BA14EF3}" type="parTrans" cxnId="{97C3AFAE-7E5B-4680-8CC9-2D37135C71C9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E3FFCCCB-02CE-47DA-BAB1-A0B14BFA6B64}" type="sibTrans" cxnId="{97C3AFAE-7E5B-4680-8CC9-2D37135C71C9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81ABCE1D-646F-4DC7-990A-39F2B1FCBFB1}" type="pres">
      <dgm:prSet presAssocID="{3307CAEF-C955-42D4-91BB-87F291C5AE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B217-09D1-4FB8-A32D-D3F949B5F365}" type="pres">
      <dgm:prSet presAssocID="{22ED669A-C2B1-49C8-8E3E-9708EEAAB0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C48F5-A901-4EEA-9956-B8BAA17ACCA4}" type="pres">
      <dgm:prSet presAssocID="{5E391868-F316-4BA3-AB36-19D0AF59082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0DAEBFD-2819-49DD-91A2-0BBB2A0EF4CA}" type="pres">
      <dgm:prSet presAssocID="{5E391868-F316-4BA3-AB36-19D0AF59082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F46C822-08A5-46B2-BA88-C269E8EA6AAF}" type="pres">
      <dgm:prSet presAssocID="{4DD13D9B-ACFB-4922-BAFA-5E4BBE9E68E4}" presName="node" presStyleLbl="node1" presStyleIdx="1" presStyleCnt="5" custLinFactNeighborX="8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0C4D7-459F-4D1C-AF60-E0761E89E0FD}" type="pres">
      <dgm:prSet presAssocID="{D70609C5-F458-4BCA-999D-0A8C26EAAFB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0F9D5B-C962-449C-B62E-1DFB0BF57147}" type="pres">
      <dgm:prSet presAssocID="{D70609C5-F458-4BCA-999D-0A8C26EAAFB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5F46F67-E7EB-4AD4-82C2-52F369764AE0}" type="pres">
      <dgm:prSet presAssocID="{0A71CA5C-BDD2-4978-B86C-CAB2CFC041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CB1B-5D86-4511-A21D-38391F57FFED}" type="pres">
      <dgm:prSet presAssocID="{89E5B07E-4495-4AF9-A930-704962FC366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CEDB4E7-A0C9-4D8E-950E-BD73507BD324}" type="pres">
      <dgm:prSet presAssocID="{89E5B07E-4495-4AF9-A930-704962FC366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76F15-758B-4707-B1C1-73BAF34E4CF7}" type="pres">
      <dgm:prSet presAssocID="{26F61667-6415-4F6D-9714-7C08E51E2F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44C2-0427-44DE-8DB0-A43172F6045B}" type="pres">
      <dgm:prSet presAssocID="{9E09B600-6999-4650-BB20-241A30A2569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9CF051B-8DF2-450A-B6BE-E171B1DA02D3}" type="pres">
      <dgm:prSet presAssocID="{9E09B600-6999-4650-BB20-241A30A256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DF4F3A8-1849-4926-B4C4-AD5EFDABE058}" type="pres">
      <dgm:prSet presAssocID="{63D73129-340E-4B36-916A-6D9357B85D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08EE2-E6FF-46E8-85C6-86A11A6BB6BD}" type="presOf" srcId="{89E5B07E-4495-4AF9-A930-704962FC366B}" destId="{CCEDB4E7-A0C9-4D8E-950E-BD73507BD324}" srcOrd="1" destOrd="0" presId="urn:microsoft.com/office/officeart/2005/8/layout/process5"/>
    <dgm:cxn modelId="{F9ED0774-033E-403A-B32F-008B7B236ACC}" srcId="{3307CAEF-C955-42D4-91BB-87F291C5AEA3}" destId="{26F61667-6415-4F6D-9714-7C08E51E2F5B}" srcOrd="3" destOrd="0" parTransId="{267E4A87-2E4D-4094-A38F-DF7B1D520DD1}" sibTransId="{9E09B600-6999-4650-BB20-241A30A25699}"/>
    <dgm:cxn modelId="{BCDCED75-3F88-4F6B-B40F-7AEB5E71E35E}" type="presOf" srcId="{3307CAEF-C955-42D4-91BB-87F291C5AEA3}" destId="{81ABCE1D-646F-4DC7-990A-39F2B1FCBFB1}" srcOrd="0" destOrd="0" presId="urn:microsoft.com/office/officeart/2005/8/layout/process5"/>
    <dgm:cxn modelId="{44C24659-6F3D-4927-AF0B-E7181B58F9F4}" srcId="{3307CAEF-C955-42D4-91BB-87F291C5AEA3}" destId="{4DD13D9B-ACFB-4922-BAFA-5E4BBE9E68E4}" srcOrd="1" destOrd="0" parTransId="{960F798D-5349-4A60-B248-06A87C822EB4}" sibTransId="{D70609C5-F458-4BCA-999D-0A8C26EAAFB3}"/>
    <dgm:cxn modelId="{872D038D-9416-4661-B1F9-1DD3E3A2A2BE}" srcId="{3307CAEF-C955-42D4-91BB-87F291C5AEA3}" destId="{0A71CA5C-BDD2-4978-B86C-CAB2CFC041BE}" srcOrd="2" destOrd="0" parTransId="{A622FF93-B012-45B2-ACC4-C96D2C6C87C6}" sibTransId="{89E5B07E-4495-4AF9-A930-704962FC366B}"/>
    <dgm:cxn modelId="{B71B13C8-F414-4622-AEA6-FB1B23CFCAC7}" type="presOf" srcId="{D70609C5-F458-4BCA-999D-0A8C26EAAFB3}" destId="{08F0C4D7-459F-4D1C-AF60-E0761E89E0FD}" srcOrd="0" destOrd="0" presId="urn:microsoft.com/office/officeart/2005/8/layout/process5"/>
    <dgm:cxn modelId="{AB24302F-2900-4227-AE55-26A84B403CFD}" type="presOf" srcId="{22ED669A-C2B1-49C8-8E3E-9708EEAAB01E}" destId="{3D11B217-09D1-4FB8-A32D-D3F949B5F365}" srcOrd="0" destOrd="0" presId="urn:microsoft.com/office/officeart/2005/8/layout/process5"/>
    <dgm:cxn modelId="{0E32C91F-703A-4F0F-8C16-825467DC23EE}" type="presOf" srcId="{4DD13D9B-ACFB-4922-BAFA-5E4BBE9E68E4}" destId="{8F46C822-08A5-46B2-BA88-C269E8EA6AAF}" srcOrd="0" destOrd="0" presId="urn:microsoft.com/office/officeart/2005/8/layout/process5"/>
    <dgm:cxn modelId="{1B7335B5-A5AB-41C5-AA0C-26DED9C94770}" type="presOf" srcId="{D70609C5-F458-4BCA-999D-0A8C26EAAFB3}" destId="{4C0F9D5B-C962-449C-B62E-1DFB0BF57147}" srcOrd="1" destOrd="0" presId="urn:microsoft.com/office/officeart/2005/8/layout/process5"/>
    <dgm:cxn modelId="{8718D791-110F-4479-A974-986FA14D7C62}" type="presOf" srcId="{5E391868-F316-4BA3-AB36-19D0AF590824}" destId="{D52C48F5-A901-4EEA-9956-B8BAA17ACCA4}" srcOrd="0" destOrd="0" presId="urn:microsoft.com/office/officeart/2005/8/layout/process5"/>
    <dgm:cxn modelId="{E30728D8-E846-46F9-BE8A-CAA3DC05AB12}" type="presOf" srcId="{89E5B07E-4495-4AF9-A930-704962FC366B}" destId="{BCD0CB1B-5D86-4511-A21D-38391F57FFED}" srcOrd="0" destOrd="0" presId="urn:microsoft.com/office/officeart/2005/8/layout/process5"/>
    <dgm:cxn modelId="{B92EFF1F-71D3-4303-A2AF-6502C6A00C7E}" type="presOf" srcId="{26F61667-6415-4F6D-9714-7C08E51E2F5B}" destId="{00576F15-758B-4707-B1C1-73BAF34E4CF7}" srcOrd="0" destOrd="0" presId="urn:microsoft.com/office/officeart/2005/8/layout/process5"/>
    <dgm:cxn modelId="{565D692A-2EF3-4FBE-9716-8DFF8BFC34F4}" type="presOf" srcId="{5E391868-F316-4BA3-AB36-19D0AF590824}" destId="{10DAEBFD-2819-49DD-91A2-0BBB2A0EF4CA}" srcOrd="1" destOrd="0" presId="urn:microsoft.com/office/officeart/2005/8/layout/process5"/>
    <dgm:cxn modelId="{FB3F11EF-9854-4B05-9E7C-6F5DCA4C2D1A}" type="presOf" srcId="{0A71CA5C-BDD2-4978-B86C-CAB2CFC041BE}" destId="{C5F46F67-E7EB-4AD4-82C2-52F369764AE0}" srcOrd="0" destOrd="0" presId="urn:microsoft.com/office/officeart/2005/8/layout/process5"/>
    <dgm:cxn modelId="{97C3AFAE-7E5B-4680-8CC9-2D37135C71C9}" srcId="{3307CAEF-C955-42D4-91BB-87F291C5AEA3}" destId="{63D73129-340E-4B36-916A-6D9357B85DCD}" srcOrd="4" destOrd="0" parTransId="{361989F6-4F8D-4D93-BA17-28172BA14EF3}" sibTransId="{E3FFCCCB-02CE-47DA-BAB1-A0B14BFA6B64}"/>
    <dgm:cxn modelId="{AA457BD2-A3AC-4A70-A601-406177379C34}" type="presOf" srcId="{63D73129-340E-4B36-916A-6D9357B85DCD}" destId="{EDF4F3A8-1849-4926-B4C4-AD5EFDABE058}" srcOrd="0" destOrd="0" presId="urn:microsoft.com/office/officeart/2005/8/layout/process5"/>
    <dgm:cxn modelId="{64EAFAEA-F81A-4E88-8D05-D58E9DD70BC7}" srcId="{3307CAEF-C955-42D4-91BB-87F291C5AEA3}" destId="{22ED669A-C2B1-49C8-8E3E-9708EEAAB01E}" srcOrd="0" destOrd="0" parTransId="{197D4E7C-7628-4309-9AA0-47CE99880BBE}" sibTransId="{5E391868-F316-4BA3-AB36-19D0AF590824}"/>
    <dgm:cxn modelId="{56461742-F118-448E-9FAF-C7BB762B5EF3}" type="presOf" srcId="{9E09B600-6999-4650-BB20-241A30A25699}" destId="{59CF051B-8DF2-450A-B6BE-E171B1DA02D3}" srcOrd="1" destOrd="0" presId="urn:microsoft.com/office/officeart/2005/8/layout/process5"/>
    <dgm:cxn modelId="{58334C06-FB2B-4DEE-A9FF-8AD72AEC940D}" type="presOf" srcId="{9E09B600-6999-4650-BB20-241A30A25699}" destId="{41C444C2-0427-44DE-8DB0-A43172F6045B}" srcOrd="0" destOrd="0" presId="urn:microsoft.com/office/officeart/2005/8/layout/process5"/>
    <dgm:cxn modelId="{15E62457-2305-4CE0-8163-3CA34B8A1046}" type="presParOf" srcId="{81ABCE1D-646F-4DC7-990A-39F2B1FCBFB1}" destId="{3D11B217-09D1-4FB8-A32D-D3F949B5F365}" srcOrd="0" destOrd="0" presId="urn:microsoft.com/office/officeart/2005/8/layout/process5"/>
    <dgm:cxn modelId="{A6FB46DC-8AF3-41A9-9A33-67BCB4A244CC}" type="presParOf" srcId="{81ABCE1D-646F-4DC7-990A-39F2B1FCBFB1}" destId="{D52C48F5-A901-4EEA-9956-B8BAA17ACCA4}" srcOrd="1" destOrd="0" presId="urn:microsoft.com/office/officeart/2005/8/layout/process5"/>
    <dgm:cxn modelId="{9A74CD1C-71AB-4926-834D-782B20C7DE3A}" type="presParOf" srcId="{D52C48F5-A901-4EEA-9956-B8BAA17ACCA4}" destId="{10DAEBFD-2819-49DD-91A2-0BBB2A0EF4CA}" srcOrd="0" destOrd="0" presId="urn:microsoft.com/office/officeart/2005/8/layout/process5"/>
    <dgm:cxn modelId="{A6A56152-FE1E-4B68-BE41-D87CE6989037}" type="presParOf" srcId="{81ABCE1D-646F-4DC7-990A-39F2B1FCBFB1}" destId="{8F46C822-08A5-46B2-BA88-C269E8EA6AAF}" srcOrd="2" destOrd="0" presId="urn:microsoft.com/office/officeart/2005/8/layout/process5"/>
    <dgm:cxn modelId="{268226F1-A2F8-4D63-A182-CCAAF007193C}" type="presParOf" srcId="{81ABCE1D-646F-4DC7-990A-39F2B1FCBFB1}" destId="{08F0C4D7-459F-4D1C-AF60-E0761E89E0FD}" srcOrd="3" destOrd="0" presId="urn:microsoft.com/office/officeart/2005/8/layout/process5"/>
    <dgm:cxn modelId="{901A1251-755E-460A-8EA3-9D1BF865EDDB}" type="presParOf" srcId="{08F0C4D7-459F-4D1C-AF60-E0761E89E0FD}" destId="{4C0F9D5B-C962-449C-B62E-1DFB0BF57147}" srcOrd="0" destOrd="0" presId="urn:microsoft.com/office/officeart/2005/8/layout/process5"/>
    <dgm:cxn modelId="{EF186177-E057-4969-83B3-6CB095B9AFEB}" type="presParOf" srcId="{81ABCE1D-646F-4DC7-990A-39F2B1FCBFB1}" destId="{C5F46F67-E7EB-4AD4-82C2-52F369764AE0}" srcOrd="4" destOrd="0" presId="urn:microsoft.com/office/officeart/2005/8/layout/process5"/>
    <dgm:cxn modelId="{02847680-582C-4108-836D-FC6EEB0FCCAD}" type="presParOf" srcId="{81ABCE1D-646F-4DC7-990A-39F2B1FCBFB1}" destId="{BCD0CB1B-5D86-4511-A21D-38391F57FFED}" srcOrd="5" destOrd="0" presId="urn:microsoft.com/office/officeart/2005/8/layout/process5"/>
    <dgm:cxn modelId="{5913ED89-E35B-4EC7-B590-90DDFA5F3329}" type="presParOf" srcId="{BCD0CB1B-5D86-4511-A21D-38391F57FFED}" destId="{CCEDB4E7-A0C9-4D8E-950E-BD73507BD324}" srcOrd="0" destOrd="0" presId="urn:microsoft.com/office/officeart/2005/8/layout/process5"/>
    <dgm:cxn modelId="{DF2DA537-3140-4249-A77B-7805B105B57D}" type="presParOf" srcId="{81ABCE1D-646F-4DC7-990A-39F2B1FCBFB1}" destId="{00576F15-758B-4707-B1C1-73BAF34E4CF7}" srcOrd="6" destOrd="0" presId="urn:microsoft.com/office/officeart/2005/8/layout/process5"/>
    <dgm:cxn modelId="{142DBB3E-5B76-4522-BE09-2EABE6CA4F92}" type="presParOf" srcId="{81ABCE1D-646F-4DC7-990A-39F2B1FCBFB1}" destId="{41C444C2-0427-44DE-8DB0-A43172F6045B}" srcOrd="7" destOrd="0" presId="urn:microsoft.com/office/officeart/2005/8/layout/process5"/>
    <dgm:cxn modelId="{ED3AED89-5A74-456E-BA64-2E24357F524D}" type="presParOf" srcId="{41C444C2-0427-44DE-8DB0-A43172F6045B}" destId="{59CF051B-8DF2-450A-B6BE-E171B1DA02D3}" srcOrd="0" destOrd="0" presId="urn:microsoft.com/office/officeart/2005/8/layout/process5"/>
    <dgm:cxn modelId="{E4A017B8-3449-4C56-91C8-56751C562251}" type="presParOf" srcId="{81ABCE1D-646F-4DC7-990A-39F2B1FCBFB1}" destId="{EDF4F3A8-1849-4926-B4C4-AD5EFDABE05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7CAEF-C955-42D4-91BB-87F291C5AEA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ED669A-C2B1-49C8-8E3E-9708EEAAB01E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en-US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1</a:t>
          </a:r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 สร้างความเข้าใจร่วมกัน</a:t>
          </a:r>
        </a:p>
      </dgm:t>
    </dgm:pt>
    <dgm:pt modelId="{197D4E7C-7628-4309-9AA0-47CE99880BBE}" type="parTrans" cxnId="{64EAFAEA-F81A-4E88-8D05-D58E9DD70BC7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5E391868-F316-4BA3-AB36-19D0AF590824}" type="sibTrans" cxnId="{64EAFAEA-F81A-4E88-8D05-D58E9DD70BC7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4DD13D9B-ACFB-4922-BAFA-5E4BBE9E68E4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2) กำหนดความต้องการร่วมกัน</a:t>
          </a:r>
        </a:p>
      </dgm:t>
    </dgm:pt>
    <dgm:pt modelId="{960F798D-5349-4A60-B248-06A87C822EB4}" type="parTrans" cxnId="{44C24659-6F3D-4927-AF0B-E7181B58F9F4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D70609C5-F458-4BCA-999D-0A8C26EAAFB3}" type="sibTrans" cxnId="{44C24659-6F3D-4927-AF0B-E7181B58F9F4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0A71CA5C-BDD2-4978-B86C-CAB2CFC041BE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3) ร่วมกันจัดทำ</a:t>
          </a:r>
          <a:r>
            <a:rPr lang="th-TH" sz="1800" b="1" dirty="0" smtClean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สารสนเทศตำบล</a:t>
          </a:r>
          <a:endParaRPr lang="th-TH" sz="1800" b="1" dirty="0">
            <a:solidFill>
              <a:sysClr val="windowText" lastClr="000000"/>
            </a:solidFill>
            <a:latin typeface="TH Niramit AS" pitchFamily="2" charset="-34"/>
            <a:cs typeface="TH Niramit AS" pitchFamily="2" charset="-34"/>
          </a:endParaRPr>
        </a:p>
      </dgm:t>
    </dgm:pt>
    <dgm:pt modelId="{A622FF93-B012-45B2-ACC4-C96D2C6C87C6}" type="parTrans" cxnId="{872D038D-9416-4661-B1F9-1DD3E3A2A2BE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89E5B07E-4495-4AF9-A930-704962FC366B}" type="sibTrans" cxnId="{872D038D-9416-4661-B1F9-1DD3E3A2A2BE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26F61667-6415-4F6D-9714-7C08E51E2F5B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4) แลกเปลี่ยนเรียนรู้ร่วมกัน</a:t>
          </a:r>
        </a:p>
      </dgm:t>
    </dgm:pt>
    <dgm:pt modelId="{267E4A87-2E4D-4094-A38F-DF7B1D520DD1}" type="parTrans" cxnId="{F9ED0774-033E-403A-B32F-008B7B236ACC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9E09B600-6999-4650-BB20-241A30A25699}" type="sibTrans" cxnId="{F9ED0774-033E-403A-B32F-008B7B236ACC}">
      <dgm:prSet custT="1"/>
      <dgm:spPr>
        <a:solidFill>
          <a:srgbClr val="FF0000"/>
        </a:solidFill>
      </dgm:spPr>
      <dgm:t>
        <a:bodyPr/>
        <a:lstStyle/>
        <a:p>
          <a:pPr algn="l"/>
          <a:endParaRPr lang="th-TH" sz="1600">
            <a:cs typeface="+mn-cs"/>
          </a:endParaRPr>
        </a:p>
      </dgm:t>
    </dgm:pt>
    <dgm:pt modelId="{63D73129-340E-4B36-916A-6D9357B85DCD}">
      <dgm:prSet phldrT="[ข้อความ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00FF"/>
          </a:solidFill>
        </a:ln>
      </dgm:spPr>
      <dgm:t>
        <a:bodyPr/>
        <a:lstStyle/>
        <a:p>
          <a:pPr algn="thaiDist"/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5</a:t>
          </a:r>
          <a:r>
            <a:rPr lang="en-US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</a:t>
          </a:r>
          <a:r>
            <a:rPr lang="th-TH" sz="1800" b="1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 เผยแพร่และบำรุงรักษา</a:t>
          </a:r>
        </a:p>
      </dgm:t>
    </dgm:pt>
    <dgm:pt modelId="{361989F6-4F8D-4D93-BA17-28172BA14EF3}" type="parTrans" cxnId="{97C3AFAE-7E5B-4680-8CC9-2D37135C71C9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E3FFCCCB-02CE-47DA-BAB1-A0B14BFA6B64}" type="sibTrans" cxnId="{97C3AFAE-7E5B-4680-8CC9-2D37135C71C9}">
      <dgm:prSet/>
      <dgm:spPr/>
      <dgm:t>
        <a:bodyPr/>
        <a:lstStyle/>
        <a:p>
          <a:pPr algn="l"/>
          <a:endParaRPr lang="th-TH" sz="1600">
            <a:cs typeface="+mn-cs"/>
          </a:endParaRPr>
        </a:p>
      </dgm:t>
    </dgm:pt>
    <dgm:pt modelId="{81ABCE1D-646F-4DC7-990A-39F2B1FCBFB1}" type="pres">
      <dgm:prSet presAssocID="{3307CAEF-C955-42D4-91BB-87F291C5AE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B217-09D1-4FB8-A32D-D3F949B5F365}" type="pres">
      <dgm:prSet presAssocID="{22ED669A-C2B1-49C8-8E3E-9708EEAAB0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C48F5-A901-4EEA-9956-B8BAA17ACCA4}" type="pres">
      <dgm:prSet presAssocID="{5E391868-F316-4BA3-AB36-19D0AF59082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0DAEBFD-2819-49DD-91A2-0BBB2A0EF4CA}" type="pres">
      <dgm:prSet presAssocID="{5E391868-F316-4BA3-AB36-19D0AF59082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F46C822-08A5-46B2-BA88-C269E8EA6AAF}" type="pres">
      <dgm:prSet presAssocID="{4DD13D9B-ACFB-4922-BAFA-5E4BBE9E68E4}" presName="node" presStyleLbl="node1" presStyleIdx="1" presStyleCnt="5" custLinFactNeighborX="8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0C4D7-459F-4D1C-AF60-E0761E89E0FD}" type="pres">
      <dgm:prSet presAssocID="{D70609C5-F458-4BCA-999D-0A8C26EAAFB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0F9D5B-C962-449C-B62E-1DFB0BF57147}" type="pres">
      <dgm:prSet presAssocID="{D70609C5-F458-4BCA-999D-0A8C26EAAFB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5F46F67-E7EB-4AD4-82C2-52F369764AE0}" type="pres">
      <dgm:prSet presAssocID="{0A71CA5C-BDD2-4978-B86C-CAB2CFC041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CB1B-5D86-4511-A21D-38391F57FFED}" type="pres">
      <dgm:prSet presAssocID="{89E5B07E-4495-4AF9-A930-704962FC366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CEDB4E7-A0C9-4D8E-950E-BD73507BD324}" type="pres">
      <dgm:prSet presAssocID="{89E5B07E-4495-4AF9-A930-704962FC366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576F15-758B-4707-B1C1-73BAF34E4CF7}" type="pres">
      <dgm:prSet presAssocID="{26F61667-6415-4F6D-9714-7C08E51E2F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44C2-0427-44DE-8DB0-A43172F6045B}" type="pres">
      <dgm:prSet presAssocID="{9E09B600-6999-4650-BB20-241A30A2569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9CF051B-8DF2-450A-B6BE-E171B1DA02D3}" type="pres">
      <dgm:prSet presAssocID="{9E09B600-6999-4650-BB20-241A30A256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DF4F3A8-1849-4926-B4C4-AD5EFDABE058}" type="pres">
      <dgm:prSet presAssocID="{63D73129-340E-4B36-916A-6D9357B85D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D0774-033E-403A-B32F-008B7B236ACC}" srcId="{3307CAEF-C955-42D4-91BB-87F291C5AEA3}" destId="{26F61667-6415-4F6D-9714-7C08E51E2F5B}" srcOrd="3" destOrd="0" parTransId="{267E4A87-2E4D-4094-A38F-DF7B1D520DD1}" sibTransId="{9E09B600-6999-4650-BB20-241A30A25699}"/>
    <dgm:cxn modelId="{70106B94-4F1A-4FB2-9A38-58C8859B33E9}" type="presOf" srcId="{3307CAEF-C955-42D4-91BB-87F291C5AEA3}" destId="{81ABCE1D-646F-4DC7-990A-39F2B1FCBFB1}" srcOrd="0" destOrd="0" presId="urn:microsoft.com/office/officeart/2005/8/layout/process5"/>
    <dgm:cxn modelId="{44C24659-6F3D-4927-AF0B-E7181B58F9F4}" srcId="{3307CAEF-C955-42D4-91BB-87F291C5AEA3}" destId="{4DD13D9B-ACFB-4922-BAFA-5E4BBE9E68E4}" srcOrd="1" destOrd="0" parTransId="{960F798D-5349-4A60-B248-06A87C822EB4}" sibTransId="{D70609C5-F458-4BCA-999D-0A8C26EAAFB3}"/>
    <dgm:cxn modelId="{872D038D-9416-4661-B1F9-1DD3E3A2A2BE}" srcId="{3307CAEF-C955-42D4-91BB-87F291C5AEA3}" destId="{0A71CA5C-BDD2-4978-B86C-CAB2CFC041BE}" srcOrd="2" destOrd="0" parTransId="{A622FF93-B012-45B2-ACC4-C96D2C6C87C6}" sibTransId="{89E5B07E-4495-4AF9-A930-704962FC366B}"/>
    <dgm:cxn modelId="{0DD8D18D-48D8-4208-883E-5310CAAAFFB8}" type="presOf" srcId="{5E391868-F316-4BA3-AB36-19D0AF590824}" destId="{D52C48F5-A901-4EEA-9956-B8BAA17ACCA4}" srcOrd="0" destOrd="0" presId="urn:microsoft.com/office/officeart/2005/8/layout/process5"/>
    <dgm:cxn modelId="{00CDFC54-8E48-44D9-A52E-F4B5335CC498}" type="presOf" srcId="{5E391868-F316-4BA3-AB36-19D0AF590824}" destId="{10DAEBFD-2819-49DD-91A2-0BBB2A0EF4CA}" srcOrd="1" destOrd="0" presId="urn:microsoft.com/office/officeart/2005/8/layout/process5"/>
    <dgm:cxn modelId="{5D1627E8-9B97-4ADC-90E9-01408D040A6C}" type="presOf" srcId="{9E09B600-6999-4650-BB20-241A30A25699}" destId="{59CF051B-8DF2-450A-B6BE-E171B1DA02D3}" srcOrd="1" destOrd="0" presId="urn:microsoft.com/office/officeart/2005/8/layout/process5"/>
    <dgm:cxn modelId="{8F3727F6-2FCB-4CAC-B6DE-AFF6D63847AA}" type="presOf" srcId="{63D73129-340E-4B36-916A-6D9357B85DCD}" destId="{EDF4F3A8-1849-4926-B4C4-AD5EFDABE058}" srcOrd="0" destOrd="0" presId="urn:microsoft.com/office/officeart/2005/8/layout/process5"/>
    <dgm:cxn modelId="{9A22E8CD-879F-4B5A-BE8F-0C8D365F8689}" type="presOf" srcId="{D70609C5-F458-4BCA-999D-0A8C26EAAFB3}" destId="{4C0F9D5B-C962-449C-B62E-1DFB0BF57147}" srcOrd="1" destOrd="0" presId="urn:microsoft.com/office/officeart/2005/8/layout/process5"/>
    <dgm:cxn modelId="{F05E0B55-6065-47C4-B5F7-E4418419CCDC}" type="presOf" srcId="{26F61667-6415-4F6D-9714-7C08E51E2F5B}" destId="{00576F15-758B-4707-B1C1-73BAF34E4CF7}" srcOrd="0" destOrd="0" presId="urn:microsoft.com/office/officeart/2005/8/layout/process5"/>
    <dgm:cxn modelId="{110520A2-7F26-4BCB-AB96-300531F3B7A0}" type="presOf" srcId="{4DD13D9B-ACFB-4922-BAFA-5E4BBE9E68E4}" destId="{8F46C822-08A5-46B2-BA88-C269E8EA6AAF}" srcOrd="0" destOrd="0" presId="urn:microsoft.com/office/officeart/2005/8/layout/process5"/>
    <dgm:cxn modelId="{AF6188EE-17DA-4FD7-AF6A-1EF32090C295}" type="presOf" srcId="{0A71CA5C-BDD2-4978-B86C-CAB2CFC041BE}" destId="{C5F46F67-E7EB-4AD4-82C2-52F369764AE0}" srcOrd="0" destOrd="0" presId="urn:microsoft.com/office/officeart/2005/8/layout/process5"/>
    <dgm:cxn modelId="{0AE77A4B-E54C-490D-96FC-147BC529854B}" type="presOf" srcId="{89E5B07E-4495-4AF9-A930-704962FC366B}" destId="{CCEDB4E7-A0C9-4D8E-950E-BD73507BD324}" srcOrd="1" destOrd="0" presId="urn:microsoft.com/office/officeart/2005/8/layout/process5"/>
    <dgm:cxn modelId="{5FC827F2-F421-45F8-89AA-F64D5FAD6F0B}" type="presOf" srcId="{D70609C5-F458-4BCA-999D-0A8C26EAAFB3}" destId="{08F0C4D7-459F-4D1C-AF60-E0761E89E0FD}" srcOrd="0" destOrd="0" presId="urn:microsoft.com/office/officeart/2005/8/layout/process5"/>
    <dgm:cxn modelId="{0ECFA5A9-8132-415D-BA32-1C9B6320A5B7}" type="presOf" srcId="{22ED669A-C2B1-49C8-8E3E-9708EEAAB01E}" destId="{3D11B217-09D1-4FB8-A32D-D3F949B5F365}" srcOrd="0" destOrd="0" presId="urn:microsoft.com/office/officeart/2005/8/layout/process5"/>
    <dgm:cxn modelId="{D7A66660-9814-4697-99D6-75B3C4A01F56}" type="presOf" srcId="{89E5B07E-4495-4AF9-A930-704962FC366B}" destId="{BCD0CB1B-5D86-4511-A21D-38391F57FFED}" srcOrd="0" destOrd="0" presId="urn:microsoft.com/office/officeart/2005/8/layout/process5"/>
    <dgm:cxn modelId="{B587A64C-4C4D-47C5-BF02-1A941B5D6D24}" type="presOf" srcId="{9E09B600-6999-4650-BB20-241A30A25699}" destId="{41C444C2-0427-44DE-8DB0-A43172F6045B}" srcOrd="0" destOrd="0" presId="urn:microsoft.com/office/officeart/2005/8/layout/process5"/>
    <dgm:cxn modelId="{97C3AFAE-7E5B-4680-8CC9-2D37135C71C9}" srcId="{3307CAEF-C955-42D4-91BB-87F291C5AEA3}" destId="{63D73129-340E-4B36-916A-6D9357B85DCD}" srcOrd="4" destOrd="0" parTransId="{361989F6-4F8D-4D93-BA17-28172BA14EF3}" sibTransId="{E3FFCCCB-02CE-47DA-BAB1-A0B14BFA6B64}"/>
    <dgm:cxn modelId="{64EAFAEA-F81A-4E88-8D05-D58E9DD70BC7}" srcId="{3307CAEF-C955-42D4-91BB-87F291C5AEA3}" destId="{22ED669A-C2B1-49C8-8E3E-9708EEAAB01E}" srcOrd="0" destOrd="0" parTransId="{197D4E7C-7628-4309-9AA0-47CE99880BBE}" sibTransId="{5E391868-F316-4BA3-AB36-19D0AF590824}"/>
    <dgm:cxn modelId="{0CED2F32-B7A7-49FC-91B0-098A134DC214}" type="presParOf" srcId="{81ABCE1D-646F-4DC7-990A-39F2B1FCBFB1}" destId="{3D11B217-09D1-4FB8-A32D-D3F949B5F365}" srcOrd="0" destOrd="0" presId="urn:microsoft.com/office/officeart/2005/8/layout/process5"/>
    <dgm:cxn modelId="{214150AF-EF4D-42C5-8D60-2D687D31DA89}" type="presParOf" srcId="{81ABCE1D-646F-4DC7-990A-39F2B1FCBFB1}" destId="{D52C48F5-A901-4EEA-9956-B8BAA17ACCA4}" srcOrd="1" destOrd="0" presId="urn:microsoft.com/office/officeart/2005/8/layout/process5"/>
    <dgm:cxn modelId="{F522B0D5-5B82-4B30-8967-6F9F18ADB5EF}" type="presParOf" srcId="{D52C48F5-A901-4EEA-9956-B8BAA17ACCA4}" destId="{10DAEBFD-2819-49DD-91A2-0BBB2A0EF4CA}" srcOrd="0" destOrd="0" presId="urn:microsoft.com/office/officeart/2005/8/layout/process5"/>
    <dgm:cxn modelId="{6991F2B6-C826-42E3-BD0E-8E42E5A029C9}" type="presParOf" srcId="{81ABCE1D-646F-4DC7-990A-39F2B1FCBFB1}" destId="{8F46C822-08A5-46B2-BA88-C269E8EA6AAF}" srcOrd="2" destOrd="0" presId="urn:microsoft.com/office/officeart/2005/8/layout/process5"/>
    <dgm:cxn modelId="{D686A12F-6EB2-4B87-B2FF-A94926820110}" type="presParOf" srcId="{81ABCE1D-646F-4DC7-990A-39F2B1FCBFB1}" destId="{08F0C4D7-459F-4D1C-AF60-E0761E89E0FD}" srcOrd="3" destOrd="0" presId="urn:microsoft.com/office/officeart/2005/8/layout/process5"/>
    <dgm:cxn modelId="{C7791B3D-70FD-416B-81E3-62F43506C1A6}" type="presParOf" srcId="{08F0C4D7-459F-4D1C-AF60-E0761E89E0FD}" destId="{4C0F9D5B-C962-449C-B62E-1DFB0BF57147}" srcOrd="0" destOrd="0" presId="urn:microsoft.com/office/officeart/2005/8/layout/process5"/>
    <dgm:cxn modelId="{DA8F1C63-5A61-4A4A-8038-85F9A100226E}" type="presParOf" srcId="{81ABCE1D-646F-4DC7-990A-39F2B1FCBFB1}" destId="{C5F46F67-E7EB-4AD4-82C2-52F369764AE0}" srcOrd="4" destOrd="0" presId="urn:microsoft.com/office/officeart/2005/8/layout/process5"/>
    <dgm:cxn modelId="{E1AB40B7-D133-4FF9-BBCE-E11D96B3114B}" type="presParOf" srcId="{81ABCE1D-646F-4DC7-990A-39F2B1FCBFB1}" destId="{BCD0CB1B-5D86-4511-A21D-38391F57FFED}" srcOrd="5" destOrd="0" presId="urn:microsoft.com/office/officeart/2005/8/layout/process5"/>
    <dgm:cxn modelId="{63D973B8-F6FF-46B0-A41D-4CCC26026284}" type="presParOf" srcId="{BCD0CB1B-5D86-4511-A21D-38391F57FFED}" destId="{CCEDB4E7-A0C9-4D8E-950E-BD73507BD324}" srcOrd="0" destOrd="0" presId="urn:microsoft.com/office/officeart/2005/8/layout/process5"/>
    <dgm:cxn modelId="{EAB40EF6-6331-4393-97E6-60F63701806E}" type="presParOf" srcId="{81ABCE1D-646F-4DC7-990A-39F2B1FCBFB1}" destId="{00576F15-758B-4707-B1C1-73BAF34E4CF7}" srcOrd="6" destOrd="0" presId="urn:microsoft.com/office/officeart/2005/8/layout/process5"/>
    <dgm:cxn modelId="{A131BC9E-604D-4438-8113-198216414A5F}" type="presParOf" srcId="{81ABCE1D-646F-4DC7-990A-39F2B1FCBFB1}" destId="{41C444C2-0427-44DE-8DB0-A43172F6045B}" srcOrd="7" destOrd="0" presId="urn:microsoft.com/office/officeart/2005/8/layout/process5"/>
    <dgm:cxn modelId="{4904FEAE-4253-4098-92CE-F833F3F13B32}" type="presParOf" srcId="{41C444C2-0427-44DE-8DB0-A43172F6045B}" destId="{59CF051B-8DF2-450A-B6BE-E171B1DA02D3}" srcOrd="0" destOrd="0" presId="urn:microsoft.com/office/officeart/2005/8/layout/process5"/>
    <dgm:cxn modelId="{08A772FD-2D65-4C5F-82CA-3A8D2E0595E0}" type="presParOf" srcId="{81ABCE1D-646F-4DC7-990A-39F2B1FCBFB1}" destId="{EDF4F3A8-1849-4926-B4C4-AD5EFDABE05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CF4-6AD5-49D4-9219-67098EB926B4}">
      <dsp:nvSpPr>
        <dsp:cNvPr id="0" name=""/>
        <dsp:cNvSpPr/>
      </dsp:nvSpPr>
      <dsp:spPr>
        <a:xfrm>
          <a:off x="0" y="406639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225BF-C78F-4919-B602-19DDBA84CF36}">
      <dsp:nvSpPr>
        <dsp:cNvPr id="0" name=""/>
        <dsp:cNvSpPr/>
      </dsp:nvSpPr>
      <dsp:spPr>
        <a:xfrm>
          <a:off x="373380" y="22879"/>
          <a:ext cx="675124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พัฒนาบุคลากรด้านการจัดทำสารสนเทศเพื่อการพัฒนาคุณภาพชีวิต 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10847" y="60346"/>
        <a:ext cx="6676306" cy="692586"/>
      </dsp:txXfrm>
    </dsp:sp>
    <dsp:sp modelId="{915839CC-0C7A-40B8-A09F-EAEB69F2902B}">
      <dsp:nvSpPr>
        <dsp:cNvPr id="0" name=""/>
        <dsp:cNvSpPr/>
      </dsp:nvSpPr>
      <dsp:spPr>
        <a:xfrm>
          <a:off x="0" y="1585999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4B27A-A1A1-4D96-B193-BAEF57700E21}">
      <dsp:nvSpPr>
        <dsp:cNvPr id="0" name=""/>
        <dsp:cNvSpPr/>
      </dsp:nvSpPr>
      <dsp:spPr>
        <a:xfrm>
          <a:off x="373380" y="1202239"/>
          <a:ext cx="6751292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ประชุมเชิงปฏิบัติการจัดทำสารสนเทศสัมมาชีพชุมชนระดับจังหวัด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10847" y="1239706"/>
        <a:ext cx="6676358" cy="692586"/>
      </dsp:txXfrm>
    </dsp:sp>
    <dsp:sp modelId="{336759EE-413C-4DFA-9A74-1F205C4A2C54}">
      <dsp:nvSpPr>
        <dsp:cNvPr id="0" name=""/>
        <dsp:cNvSpPr/>
      </dsp:nvSpPr>
      <dsp:spPr>
        <a:xfrm>
          <a:off x="0" y="2765359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0A09-28F5-4EE5-806B-D773E4A3C05B}">
      <dsp:nvSpPr>
        <dsp:cNvPr id="0" name=""/>
        <dsp:cNvSpPr/>
      </dsp:nvSpPr>
      <dsp:spPr>
        <a:xfrm>
          <a:off x="373380" y="2381599"/>
          <a:ext cx="6751292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ประกวดหมู่บ้านสารสนเทศชุมชนดีเด่นเพื่อพัฒนาเศรษฐกิจชุมชนและคุณภาพชีวิต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10847" y="2419066"/>
        <a:ext cx="6676358" cy="692586"/>
      </dsp:txXfrm>
    </dsp:sp>
    <dsp:sp modelId="{D407382C-B152-44F8-9CEA-093D2C810EE2}">
      <dsp:nvSpPr>
        <dsp:cNvPr id="0" name=""/>
        <dsp:cNvSpPr/>
      </dsp:nvSpPr>
      <dsp:spPr>
        <a:xfrm>
          <a:off x="0" y="3944720"/>
          <a:ext cx="7467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B19A5-3FBD-47E9-9CEE-BCC8C3A8B214}">
      <dsp:nvSpPr>
        <dsp:cNvPr id="0" name=""/>
        <dsp:cNvSpPr/>
      </dsp:nvSpPr>
      <dsp:spPr>
        <a:xfrm>
          <a:off x="373380" y="3560960"/>
          <a:ext cx="675134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การจัดทำสารสนเทศตำบลต้นแบบเพื่อการพัฒนาคุณภาพชีวิต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10847" y="3598427"/>
        <a:ext cx="6676411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6CF4-6AD5-49D4-9219-67098EB926B4}">
      <dsp:nvSpPr>
        <dsp:cNvPr id="0" name=""/>
        <dsp:cNvSpPr/>
      </dsp:nvSpPr>
      <dsp:spPr>
        <a:xfrm>
          <a:off x="0" y="392599"/>
          <a:ext cx="7467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225BF-C78F-4919-B602-19DDBA84CF36}">
      <dsp:nvSpPr>
        <dsp:cNvPr id="0" name=""/>
        <dsp:cNvSpPr/>
      </dsp:nvSpPr>
      <dsp:spPr>
        <a:xfrm>
          <a:off x="373380" y="97399"/>
          <a:ext cx="637037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หมู่บ้านสารสนเทศเพื่อการพัฒนาคุณภาพชีวิต</a:t>
          </a:r>
          <a:endParaRPr lang="th-TH" sz="32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02201" y="126220"/>
        <a:ext cx="6312736" cy="532758"/>
      </dsp:txXfrm>
    </dsp:sp>
    <dsp:sp modelId="{915839CC-0C7A-40B8-A09F-EAEB69F2902B}">
      <dsp:nvSpPr>
        <dsp:cNvPr id="0" name=""/>
        <dsp:cNvSpPr/>
      </dsp:nvSpPr>
      <dsp:spPr>
        <a:xfrm>
          <a:off x="0" y="1299799"/>
          <a:ext cx="7467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4B27A-A1A1-4D96-B193-BAEF57700E21}">
      <dsp:nvSpPr>
        <dsp:cNvPr id="0" name=""/>
        <dsp:cNvSpPr/>
      </dsp:nvSpPr>
      <dsp:spPr>
        <a:xfrm>
          <a:off x="373380" y="1004599"/>
          <a:ext cx="637032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การจัดทำสารสนเทศตำบลต้นแบบเพื่อการพัฒนาคุณภาพชีวิต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02201" y="1033420"/>
        <a:ext cx="6312683" cy="532758"/>
      </dsp:txXfrm>
    </dsp:sp>
    <dsp:sp modelId="{336759EE-413C-4DFA-9A74-1F205C4A2C54}">
      <dsp:nvSpPr>
        <dsp:cNvPr id="0" name=""/>
        <dsp:cNvSpPr/>
      </dsp:nvSpPr>
      <dsp:spPr>
        <a:xfrm>
          <a:off x="0" y="2206999"/>
          <a:ext cx="7467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E0A09-28F5-4EE5-806B-D773E4A3C05B}">
      <dsp:nvSpPr>
        <dsp:cNvPr id="0" name=""/>
        <dsp:cNvSpPr/>
      </dsp:nvSpPr>
      <dsp:spPr>
        <a:xfrm>
          <a:off x="373380" y="1911799"/>
          <a:ext cx="637032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รายงานการพัฒนาหมู่บ้าน/ตำบล (</a:t>
          </a:r>
          <a:r>
            <a:rPr lang="en-US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VDR</a:t>
          </a: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)</a:t>
          </a:r>
          <a:endParaRPr lang="th-TH" sz="32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02201" y="1940620"/>
        <a:ext cx="6312683" cy="532758"/>
      </dsp:txXfrm>
    </dsp:sp>
    <dsp:sp modelId="{1A75DBB6-E337-4F74-9E61-D7FBABFD1EA6}">
      <dsp:nvSpPr>
        <dsp:cNvPr id="0" name=""/>
        <dsp:cNvSpPr/>
      </dsp:nvSpPr>
      <dsp:spPr>
        <a:xfrm>
          <a:off x="0" y="3114200"/>
          <a:ext cx="7467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45864-E2B7-4719-B39E-F7C0D1134022}">
      <dsp:nvSpPr>
        <dsp:cNvPr id="0" name=""/>
        <dsp:cNvSpPr/>
      </dsp:nvSpPr>
      <dsp:spPr>
        <a:xfrm>
          <a:off x="373380" y="2818999"/>
          <a:ext cx="63703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รายงานการพัฒนาตำบล (</a:t>
          </a:r>
          <a:r>
            <a:rPr lang="en-US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TDR</a:t>
          </a: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)</a:t>
          </a:r>
          <a:endParaRPr lang="th-TH" sz="32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02201" y="2847820"/>
        <a:ext cx="6312683" cy="532758"/>
      </dsp:txXfrm>
    </dsp:sp>
    <dsp:sp modelId="{D407382C-B152-44F8-9CEA-093D2C810EE2}">
      <dsp:nvSpPr>
        <dsp:cNvPr id="0" name=""/>
        <dsp:cNvSpPr/>
      </dsp:nvSpPr>
      <dsp:spPr>
        <a:xfrm>
          <a:off x="0" y="4021400"/>
          <a:ext cx="7467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B19A5-3FBD-47E9-9CEE-BCC8C3A8B214}">
      <dsp:nvSpPr>
        <dsp:cNvPr id="0" name=""/>
        <dsp:cNvSpPr/>
      </dsp:nvSpPr>
      <dsp:spPr>
        <a:xfrm>
          <a:off x="373380" y="3726200"/>
          <a:ext cx="6446540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ศูนย์ข้อมูลกลางเพื่อการจัดเก็บและใช้ประโยชน์</a:t>
          </a:r>
          <a:endParaRPr lang="th-TH" sz="32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402201" y="3755021"/>
        <a:ext cx="638889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1B217-09D1-4FB8-A32D-D3F949B5F365}">
      <dsp:nvSpPr>
        <dsp:cNvPr id="0" name=""/>
        <dsp:cNvSpPr/>
      </dsp:nvSpPr>
      <dsp:spPr>
        <a:xfrm>
          <a:off x="6094" y="219134"/>
          <a:ext cx="1821581" cy="1092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thaiDi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1</a:t>
          </a: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 สร้างความเข้าใจร่วมกัน</a:t>
          </a:r>
        </a:p>
      </dsp:txBody>
      <dsp:txXfrm>
        <a:off x="38105" y="251145"/>
        <a:ext cx="1757559" cy="1028927"/>
      </dsp:txXfrm>
    </dsp:sp>
    <dsp:sp modelId="{D52C48F5-A901-4EEA-9956-B8BAA17ACCA4}">
      <dsp:nvSpPr>
        <dsp:cNvPr id="0" name=""/>
        <dsp:cNvSpPr/>
      </dsp:nvSpPr>
      <dsp:spPr>
        <a:xfrm>
          <a:off x="2021878" y="539732"/>
          <a:ext cx="467851" cy="4517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2021878" y="630082"/>
        <a:ext cx="332325" cy="271052"/>
      </dsp:txXfrm>
    </dsp:sp>
    <dsp:sp modelId="{8F46C822-08A5-46B2-BA88-C269E8EA6AAF}">
      <dsp:nvSpPr>
        <dsp:cNvPr id="0" name=""/>
        <dsp:cNvSpPr/>
      </dsp:nvSpPr>
      <dsp:spPr>
        <a:xfrm>
          <a:off x="2710414" y="219134"/>
          <a:ext cx="1821581" cy="1092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thaiDi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2) กำหนดความต้องการร่วมกัน</a:t>
          </a:r>
        </a:p>
      </dsp:txBody>
      <dsp:txXfrm>
        <a:off x="2742425" y="251145"/>
        <a:ext cx="1757559" cy="1028927"/>
      </dsp:txXfrm>
    </dsp:sp>
    <dsp:sp modelId="{08F0C4D7-459F-4D1C-AF60-E0761E89E0FD}">
      <dsp:nvSpPr>
        <dsp:cNvPr id="0" name=""/>
        <dsp:cNvSpPr/>
      </dsp:nvSpPr>
      <dsp:spPr>
        <a:xfrm>
          <a:off x="4658392" y="539732"/>
          <a:ext cx="304499" cy="4517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4658392" y="630082"/>
        <a:ext cx="213149" cy="271052"/>
      </dsp:txXfrm>
    </dsp:sp>
    <dsp:sp modelId="{C5F46F67-E7EB-4AD4-82C2-52F369764AE0}">
      <dsp:nvSpPr>
        <dsp:cNvPr id="0" name=""/>
        <dsp:cNvSpPr/>
      </dsp:nvSpPr>
      <dsp:spPr>
        <a:xfrm>
          <a:off x="5106523" y="219134"/>
          <a:ext cx="1821581" cy="1092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thaiDi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3) ร่วมกันจัดทำสารสนเทศ</a:t>
          </a:r>
        </a:p>
      </dsp:txBody>
      <dsp:txXfrm>
        <a:off x="5138534" y="251145"/>
        <a:ext cx="1757559" cy="1028927"/>
      </dsp:txXfrm>
    </dsp:sp>
    <dsp:sp modelId="{BCD0CB1B-5D86-4511-A21D-38391F57FFED}">
      <dsp:nvSpPr>
        <dsp:cNvPr id="0" name=""/>
        <dsp:cNvSpPr/>
      </dsp:nvSpPr>
      <dsp:spPr>
        <a:xfrm rot="5400000">
          <a:off x="5824226" y="1439594"/>
          <a:ext cx="386175" cy="4517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 rot="-5400000">
        <a:off x="5881788" y="1472382"/>
        <a:ext cx="271052" cy="270323"/>
      </dsp:txXfrm>
    </dsp:sp>
    <dsp:sp modelId="{00576F15-758B-4707-B1C1-73BAF34E4CF7}">
      <dsp:nvSpPr>
        <dsp:cNvPr id="0" name=""/>
        <dsp:cNvSpPr/>
      </dsp:nvSpPr>
      <dsp:spPr>
        <a:xfrm>
          <a:off x="5106523" y="2040716"/>
          <a:ext cx="1821581" cy="1092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thaiDi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4) แลกเปลี่ยนเรียนรู้ร่วมกัน</a:t>
          </a:r>
        </a:p>
      </dsp:txBody>
      <dsp:txXfrm>
        <a:off x="5138534" y="2072727"/>
        <a:ext cx="1757559" cy="1028927"/>
      </dsp:txXfrm>
    </dsp:sp>
    <dsp:sp modelId="{41C444C2-0427-44DE-8DB0-A43172F6045B}">
      <dsp:nvSpPr>
        <dsp:cNvPr id="0" name=""/>
        <dsp:cNvSpPr/>
      </dsp:nvSpPr>
      <dsp:spPr>
        <a:xfrm rot="10800000">
          <a:off x="4560049" y="2361314"/>
          <a:ext cx="386175" cy="4517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 rot="10800000">
        <a:off x="4675901" y="2451664"/>
        <a:ext cx="270323" cy="271052"/>
      </dsp:txXfrm>
    </dsp:sp>
    <dsp:sp modelId="{EDF4F3A8-1849-4926-B4C4-AD5EFDABE058}">
      <dsp:nvSpPr>
        <dsp:cNvPr id="0" name=""/>
        <dsp:cNvSpPr/>
      </dsp:nvSpPr>
      <dsp:spPr>
        <a:xfrm>
          <a:off x="2556309" y="2040716"/>
          <a:ext cx="1821581" cy="1092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thaiDi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5</a:t>
          </a:r>
          <a:r>
            <a:rPr lang="en-US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)</a:t>
          </a:r>
          <a:r>
            <a:rPr lang="th-TH" sz="1800" b="1" kern="1200" dirty="0">
              <a:solidFill>
                <a:sysClr val="windowText" lastClr="000000"/>
              </a:solidFill>
              <a:latin typeface="TH Niramit AS" pitchFamily="2" charset="-34"/>
              <a:cs typeface="TH Niramit AS" pitchFamily="2" charset="-34"/>
            </a:rPr>
            <a:t> เผยแพร่และบำรุงรักษา</a:t>
          </a:r>
        </a:p>
      </dsp:txBody>
      <dsp:txXfrm>
        <a:off x="2588320" y="2072727"/>
        <a:ext cx="1757559" cy="1028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EE9F8-CD63-40F2-B54B-D8B5D89D1C6B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99FE-E9DB-4F5A-8DF1-95A5FB237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3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8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082A-0FD9-4ACD-9407-E204CC4E77AA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1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6.png"/><Relationship Id="rId3" Type="http://schemas.microsoft.com/office/2007/relationships/hdphoto" Target="../media/hdphoto12.wdp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microsoft.com/office/2007/relationships/hdphoto" Target="../media/hdphoto15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7.wdp"/><Relationship Id="rId5" Type="http://schemas.microsoft.com/office/2007/relationships/hdphoto" Target="../media/hdphoto15.wdp"/><Relationship Id="rId15" Type="http://schemas.microsoft.com/office/2007/relationships/hdphoto" Target="../media/hdphoto18.wdp"/><Relationship Id="rId10" Type="http://schemas.openxmlformats.org/officeDocument/2006/relationships/image" Target="../media/image50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Relationship Id="rId1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microsoft.com/office/2007/relationships/hdphoto" Target="../media/hdphoto19.wdp"/><Relationship Id="rId9" Type="http://schemas.microsoft.com/office/2007/relationships/hdphoto" Target="../media/hdphoto21.wdp"/><Relationship Id="rId14" Type="http://schemas.microsoft.com/office/2007/relationships/hdphoto" Target="../media/hdphoto22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24.wdp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microsoft.com/office/2007/relationships/hdphoto" Target="../media/hdphoto23.wdp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990600"/>
            <a:ext cx="8534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altLang="zh-CN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H Niramit AS" pitchFamily="2" charset="-34"/>
                <a:cs typeface="TH Niramit AS" pitchFamily="2" charset="-34"/>
              </a:rPr>
              <a:t>กลุ่มงานระบบสารสนเทศชุมชน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8" name="Picture 4" descr="D:\Usres\seksan\AppData\Local\Temp\SNAGHTML100d9e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363934" cy="1538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ผลการค้นหารูปภาพสำหรับ google ma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2698" y="4876800"/>
            <a:ext cx="3038901" cy="20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หมู่บ้านสารสนเทศเพื่อการ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</a:t>
            </a:r>
            <a:br>
              <a:rPr lang="th-TH" sz="5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คุณภาพชีวิต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75261"/>
            <a:ext cx="81977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2. คุณสมบัติของหมู่บ้านต้นแบบเป้าหมาย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ผู้นำ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และคนในหมู่บ้านมีความสนใจใฝ่รู้  และให้ความสำคัญ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กับการ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จัดการข้อมูลเพื่อนำไปใช้ประโยชน์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เป็น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หมู่บ้านที่ได้รับการสนับสนุน  และมีการประสานงาน/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การงาน งบประมาณร่วมกันกับส่วนราชการ 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อบต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  เทศบาล  ฯลฯ  ในด้านการพัฒนาหมู่บ้านอย่างต่อเนื่อง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ไ</a:t>
            </a:r>
            <a:r>
              <a:rPr lang="th-TH" sz="2800" u="sng" dirty="0" smtClean="0">
                <a:latin typeface="TH Niramit AS" pitchFamily="2" charset="-34"/>
                <a:cs typeface="TH Niramit AS" pitchFamily="2" charset="-34"/>
              </a:rPr>
              <a:t>ม่</a:t>
            </a:r>
            <a:r>
              <a:rPr lang="th-TH" sz="2800" u="sng" dirty="0"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หมู่บ้านสารสนเทศต้นแบบเพื่อการพัฒนาคุณภาพชีวิต ระดับจังหวัดและอำเภอ ที่ได้ดำเนินการแล้วในปี พ.ศ. 2555-2560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3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หมู่บ้านสารสนเทศเพื่อการ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</a:t>
            </a:r>
            <a:br>
              <a:rPr lang="th-TH" sz="5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คุณภาพชีวิต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75261"/>
            <a:ext cx="819775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ขับเคลื่อนการดำเนินงาน ภายใต้กระบวนงาน 5 กระบวนงาน ดังนี้</a:t>
            </a:r>
          </a:p>
          <a:p>
            <a:pPr algn="thaiDist"/>
            <a:endParaRPr lang="th-TH" sz="25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ไดอะแกรม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1729"/>
              </p:ext>
            </p:extLst>
          </p:nvPr>
        </p:nvGraphicFramePr>
        <p:xfrm>
          <a:off x="1120821" y="2441816"/>
          <a:ext cx="6934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องค์ประกอบของการถอดบทเรียนหมู่บ้าน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สารสนเทศ</a:t>
            </a:r>
            <a:br>
              <a:rPr lang="th-TH" sz="36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การพัฒนาคุณภาพ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ชีวิตปี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2561</a:t>
            </a:r>
            <a:endParaRPr lang="zh-CN" altLang="en-US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7620000" cy="4401205"/>
          </a:xfrm>
          <a:prstGeom prst="rect">
            <a:avLst/>
          </a:prstGeom>
          <a:noFill/>
          <a:ln w="571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ส่วนที่ 1 ข้อมูลทั่วไปของหมู่บ้าน (สภาพทั่วไป สภาพสังคม </a:t>
            </a:r>
            <a:endParaRPr lang="th-TH" sz="2800" b="1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สภาพทางเศรษฐกิจ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) 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ประวัติความเป็นมา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ประชากร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ผู้นำชุมชน กลุ่มองค์กร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อัต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ลักษณ์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ผลิตภัณฑ์ชุมชนรายได้/สภาพเศรษฐกิจ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แหล่งท่องเที่ยวและการบริการ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- แผน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ที่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ศิลปะ วัฒนธรรม ประเพณี เทศกาล ภูมิปัญญาท้องถิ่น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- ข้อมูลอื่น ๆ ตามความเหมาะสม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6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7620000" cy="61247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ส่วนที่ 2 แนวทางการพัฒนาหมู่บ้านสารสนเทศฯ 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      2.1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การบริหารจัดการ 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สถานที่ดำเนินการ วัสดุอุปกรณ์ คณะทำงาน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2.2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การดำเนินงาน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การวิเคราะห์ข้อมูลด้วยโปรแกรม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CIA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การนำเสนอผลการวิเคราะห์แก่คนในชุมชน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การจัดทำสารสนเทศภูมิศาสตร์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GIS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การวาดขอบเขตแผนที่หมู่บ้าน การปักหมุดหรือวางสัญลักษณ์ สถานที่สำคัญของหมู่บ้าน พร้อมทั้งกำหนดรายละเอียดในแต่ละกิจกรรม นำเสนอต่อที่ประชุมเพื่อจัดทำแผนพัฒนาคุณภาพชีวิต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2.4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การมีส่วนร่วม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มีการลงมติคัดเลือกกิจกรรม/โครงการ การมีภาคีสนับสนุน การแสวงหางบประมาณจากแหล่งอื่น และมีการจัดลำดับแผนงาน/โครงการ ตามลำดับ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ความสำคัญ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497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057" y="990600"/>
            <a:ext cx="7620000" cy="26776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การดำเนินกิจกรรม/โครงการเชิง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นำเสนอกิจกรรมที่หมู่บ้านดำเนินการแล้วประสบความสำเร็จ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2.6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การเผยแพร่ประชาสัมพันธ์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มีการเผยแพร่ประชาสัมพันธ์ในรูปแบบ วีดีทัศน์ และ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GIS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ผ่านสื่อสังคมออนไลน์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70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057" y="990600"/>
            <a:ext cx="7620000" cy="39703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ที่ 3 ภาคผนวก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ภาพกิจกรรม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ข้อมูล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.2 ค.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อื่นๆ ตามความ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เหมาะสม</a:t>
            </a:r>
          </a:p>
          <a:p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หมายเหตุ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ทั้งนี้ สามารถปรับเพิ่มเติมเนื้อหาตามที่ผู้ดำเนินการเห็นว่ามีความสำคัญและต้องการที่จะนำเสนอให้เห็นถึงความสำคัญ/ความ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แตกต่างความ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โดดเด่นของชุมชน แต่ต้องไม่น้อยกว่าตามที่กำหนดในส่วน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ที่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ที่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และส่วน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ที่ 3</a:t>
            </a:r>
            <a:endParaRPr lang="en-US" sz="2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77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571" y="3810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การจัดทำสารสนเทศตำบล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ต้นแบบ</a:t>
            </a:r>
            <a:br>
              <a:rPr lang="th-TH" sz="5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การพัฒนาคุณภาพชีวิต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64507" y="2133600"/>
            <a:ext cx="84422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หลักเกณฑ์การ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คัดเลือก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การจัดทำสารสนเทศตำบล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ต้นแบบฯ 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ปี พ.ศ. 2561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- จังหวัด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คัดเลือกสารสนเทศตำบลเป้าหมาย จังหวัดละ 1 ตำบล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- จังหวัด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ดำเนินการในพื้นที่ตำบลๆ ละ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วัน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- จังหวัด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แจ้งรายชื่อ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สารสนเทศ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ตำบล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ฯ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ให้กรมฯ ภายใน 28 กุมภาพันธ์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2561</a:t>
            </a:r>
          </a:p>
          <a:p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 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จัดส่งเอกสารและไฟล์ข้อมูลถอดบทเรียนสารสนเทศตำบลต้นแบบ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ฯ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และ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ไฟล์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VDO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ภายในวันที่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31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พฤษภาคม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2561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28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9971" y="17526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75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44" y="2286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การจัดทำสารสนเทศตำบล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ต้นแบบ</a:t>
            </a:r>
            <a:br>
              <a:rPr lang="th-TH" sz="5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การพัฒนาคุณภาพชีวิต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584189"/>
            <a:ext cx="844227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. คุณสมบัติของ การจัดทำสารสนเทศตำบลต้นแบบ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ฯ เป้าหมาย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อปท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ผู้นำและคนในตำบลมีความสนใจใฝ่รู้  และให้ความสำคัญกับ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ICT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คอมพิวเตอร์ และการจัดการข้อมูลเพื่อนำไปใช้ประโยชน์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เป็น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ตำบลที่ได้รับการสนับสนุน  และมีการประสานงาน/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การงาน งบประมาณร่วมกันกับส่วนราชการ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หน่วยงานภาคี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ฯลฯ  ในด้านการ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พัฒนาอย่าง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ต่อเนื่อง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28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246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2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การจัดทำสารสนเทศตำบลต้นแบบ</a:t>
            </a:r>
            <a:br>
              <a:rPr lang="th-TH" sz="54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เพื่อการพัฒนาคุณภาพชีวิต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75261"/>
            <a:ext cx="819775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ขับเคลื่อนการดำเนินงาน ภายใต้กระบวนงาน 5 กระบวนงาน ดังนี้</a:t>
            </a:r>
          </a:p>
          <a:p>
            <a:pPr algn="thaiDist"/>
            <a:endParaRPr lang="th-TH" sz="25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ไดอะแกรม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165648"/>
              </p:ext>
            </p:extLst>
          </p:nvPr>
        </p:nvGraphicFramePr>
        <p:xfrm>
          <a:off x="1120821" y="2441816"/>
          <a:ext cx="6934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1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รายงานการพัฒนา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หมู่บ้าน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VDR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929348"/>
            <a:ext cx="81977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. หลักเกณฑ์การคัดเลือกการจัดทำรายงานการพัฒนาหมู่บ้าน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VDR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)  ปี พ.ศ. 2561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 อำเภอ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แจ้งพัฒนากร และ 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อสพ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. คัดเลือกหมู่บ้านเพื่อจัดทำ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คนละ 1 หมู่บ้าน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       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รวบรวม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เป้าหมาย ในรูปแบบไฟล์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PDF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ส่งจังหวัด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จังหวัด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- รวบรวม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เป้าหมาย ในรูปแบบไฟล์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PDF </a:t>
            </a:r>
          </a:p>
          <a:p>
            <a:pPr lvl="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- สรุปผล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การดำเนินงาน พร้อมส่งมอบ 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ให้กรมฯ ภายใน 31 กรกฎาคม 2561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2. คุณสมบัติของรายงานการพัฒนาหมู่บ้าน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VDR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) เป้าหมาย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- ไม่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เป็นหมู่บ้าน/ชุมชน ที่เคยจัดทำ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มาก่อน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- ถ้า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จัดทำ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VDR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ครบทุกหมู่บ้าน/ชุมชน สามารถนำหมู่บ้าน/ชุมชน นั้น มาปรับปรุงข้อมูลได้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4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5400" b="1" dirty="0" smtClean="0">
                <a:latin typeface="TH Niramit AS" pitchFamily="2" charset="-34"/>
                <a:cs typeface="TH Niramit AS" pitchFamily="2" charset="-34"/>
              </a:rPr>
              <a:t>กิจกรรม/โครงการ ปีงบฯ 2561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1318108"/>
              </p:ext>
            </p:extLst>
          </p:nvPr>
        </p:nvGraphicFramePr>
        <p:xfrm>
          <a:off x="990600" y="1397000"/>
          <a:ext cx="7467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xplosion 1 2"/>
          <p:cNvSpPr/>
          <p:nvPr/>
        </p:nvSpPr>
        <p:spPr>
          <a:xfrm rot="19922632">
            <a:off x="7146990" y="4591640"/>
            <a:ext cx="1600200" cy="1335799"/>
          </a:xfrm>
          <a:prstGeom prst="irregularSeal1">
            <a:avLst/>
          </a:prstGeom>
          <a:solidFill>
            <a:srgbClr val="FF00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NEW</a:t>
            </a:r>
            <a:endParaRPr lang="th-TH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 rot="19922632">
            <a:off x="7534942" y="2278345"/>
            <a:ext cx="1600200" cy="1335799"/>
          </a:xfrm>
          <a:prstGeom prst="irregularSeal1">
            <a:avLst/>
          </a:prstGeom>
          <a:solidFill>
            <a:srgbClr val="FF00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NEW</a:t>
            </a:r>
            <a:endParaRPr lang="th-TH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1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รายงานการพัฒนา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หมู่บ้าน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VDR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929348"/>
            <a:ext cx="819775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องค์ประกอบของการจัดทำรายงานการพัฒนาหมู่บ้าน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Village Development Report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) ปี 2561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1 ข้อมูลทั่วไปของหมู่บ้าน (สภาพทั่วไป สภาพสังคม สภาพทางเศรษฐกิจ) 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ประวัติความ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เป็นมา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ประชากร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ผู้นำชุมชน กลุ่มองค์กร 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อัต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ลักษณ์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ผลิตภัณฑ์ชุมชนรายได้/สภาพเศรษฐกิจ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แหล่งท่องเที่ยวและการบริการ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แผนที่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ศิลปะ วัฒนธรรม ประเพณี เทศกาล ภูมิปัญญาท้องถิ่น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ข้อมูลอื่น ๆ ตามความ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เหมาะสม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19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รายงานการพัฒนา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หมู่บ้าน 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VDR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65572"/>
            <a:ext cx="819775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ที่ 2 การวิเคราะห์ศักยภาพชุมชน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- การวิเคราะห์ข้อมูลชุมชนด้วยโปรแกรม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CIA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- การจัดลำดับความสำคัญของปัญหา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3 การจัดทำแผนงาน/โครงการ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- การจัดลำดับความสำคัญและจัดทำแผนพัฒนาหมู่บ้าน/ชุมชน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- ผลการดำเนินการกิจกรรม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โครงการ ตาม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แผน</a:t>
            </a: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4 ภาคผนวก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- ภาพกิจกรรม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	- ข้อมูล 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.2 ค.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	- อื่นๆ ตามความเหมาะสม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หมายเหตุ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ทั้งนี้ สามารถปรับเพิ่มเติมเนื้อหาตามที่ผู้ดำเนินการเห็นว่ามีความสำคัญและต้องการที่จะนำเสนอให้เห็นถึงความสำคัญ/ความแตกต่าง/ความโดดเด่นของชุมชน แต่ต้องไม่น้อยกว่าตามที่กำหนดในส่วน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ที่ 1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ที่ 2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ที่ 3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และส่วนที่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4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13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พัฒนาตำบล (</a:t>
            </a:r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T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65572"/>
            <a:ext cx="81977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1. หลักเกณฑ์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การคัดเลือกการจัดทำรายงานการพัฒนาตำบล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TDR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)  ปี พ.ศ.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2561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endParaRPr lang="th-TH" sz="2400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อำเภอ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  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คัดเลือกตำบลเพื่อจัดทำ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TDR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จำนวน 1 ตำบล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         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จัดทำเอกสารในรูปแบบไฟล์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PDF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ส่งจังหวัด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   จังหวัด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   - รวบรวม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TDR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เป้าหมาย ในรูปแบบไฟล์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PDF </a:t>
            </a:r>
          </a:p>
          <a:p>
            <a:pPr lvl="0"/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   - สรุปผล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การดำเนินงาน พร้อมส่งมอบ ไฟล์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TDR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ให้กรมฯ ภายใน 31 กรกฎาคม 2561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2. คุณสมบัติของรายงานการพัฒนาตำบล (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TDR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) เป้าหมาย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   - ไม่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เป็นตำบล ที่เคยจัดทำ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TDR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มาก่อน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        - ถ้า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จัดทำ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TDR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ครบทุกตำบลแล้ว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ให้ปรับปรุงข้อมูลให้เป็นปัจจุบัน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371600"/>
            <a:ext cx="8686800" cy="5185016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44" y="2286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พัฒนาตำบล (</a:t>
            </a:r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T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0804" y="1219200"/>
            <a:ext cx="86549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3. องค์ประกอบของการจัดทำรายงานการพัฒนาตำบล (</a:t>
            </a:r>
            <a:r>
              <a:rPr lang="en-US" sz="2400" b="1" dirty="0" err="1">
                <a:latin typeface="TH Niramit AS" pitchFamily="2" charset="-34"/>
                <a:cs typeface="TH Niramit AS" pitchFamily="2" charset="-34"/>
              </a:rPr>
              <a:t>Tambon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 Development Report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 ปี 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2561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1 ข้อมูลทั่วไปของหมู่บ้าน (สภาพทั่วไป สภาพสังคม สภาพทางเศรษฐกิจ)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ประวัติความ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เป็นมา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ประชากร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ผู้นำชุมชน กลุ่มองค์กร 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อัต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ลักษณ์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ผลิตภัณฑ์ชุมชนรายได้/สภาพเศรษฐกิจ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แหล่งท่องเที่ยวและการ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บริการ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แผนที่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ศิลปะ วัฒนธรรม ประเพณี เทศกาล ภูมิปัญญาท้องถิ่น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	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ข้อมูลอื่น ๆ ตามความ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เหมาะสม</a:t>
            </a:r>
          </a:p>
          <a:p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2 การวิเคราะห์ศักยภาพชุมชน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- การวิเคราะห์ข้อมูลทุกหมู่บ้าน/ชุมชนในตำบล ด้วยโปรแกรม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CIA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- สรุปภาพรวมปัญหาบนแผนที่ตำบล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- วิเคราะห์สภาพปัญหาเทียบกับพื้นที่ตำบล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219200"/>
            <a:ext cx="8686800" cy="5337416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44" y="2286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พัฒนาตำบล (</a:t>
            </a:r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T</a:t>
            </a:r>
            <a:r>
              <a:rPr lang="en-US" sz="5400" b="1" dirty="0" smtClean="0">
                <a:latin typeface="TH Niramit AS" pitchFamily="2" charset="-34"/>
                <a:cs typeface="TH Niramit AS" pitchFamily="2" charset="-34"/>
              </a:rPr>
              <a:t>DR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)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0804" y="1369328"/>
            <a:ext cx="86549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3 การจัดทำแผนงาน/โครงการ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- การจัดลำดับความสำคัญและจัดทำแผนพัฒนาตำบล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- ผลการดำเนินการกิจกรรม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โครงการ ตามแผน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ส่วนที่ 4 ภาคผนวก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ภาพกิจกรรม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อื่นๆ ตามความ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เหมาะสม</a:t>
            </a:r>
          </a:p>
          <a:p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หมายเหตุ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ทั้งนี้ สามารถปรับเพิ่มเติมเนื้อหาตามที่ผู้ดำเนินการเห็นว่ามีความสำคัญและต้องการที่จะนำเสนอให้เห็นถึงความสำคัญ/ความแตกต่าง/ความโดดเด่นของชุมชน แต่ต้องไม่น้อยกว่าตามที่กำหนดใน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ส่วนที่ 1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ที่ 2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ที่ 3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และส่วนที่ 4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219200"/>
            <a:ext cx="8686800" cy="5337416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2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9710" y="651681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การดำเนินงานคัดเลือกกิจกรรมเทคโนโลยีสารสนเทศดีเด่น ปี 2561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10568" y="2199568"/>
            <a:ext cx="83478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ศูนย์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สารสนเทศเพื่อการพัฒนาชุมชน ได้จัดทำศูนย์ข้อมูลกลางเพื่อการบริหารจัดเก็บและใช้ประโยชน์ กรมการพัฒนาชุมชน เพื่อให้มีฐานข้อมูลที่มีเอกภาพ ลดความซ้ำซ้อนและไม่สอดคล้องกันของข้อมูลหน่วยงานต่างๆ ภายในกรมการพัฒนาชุมชน ด้วยการบริหารจัดการฐานข้อมูลแบบรวมศูนย์ 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CDD Center)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เพื่อให้หน่วยงานในสังกัดทั้งในส่วนกลาง ส่วนภูมิภาค และทุกส่วนราชการได้ใช้ประโยชน์ในการแก้ไขปัญหาและพัฒนาการดำเนินงาน</a:t>
            </a:r>
            <a:endParaRPr lang="en-US" sz="20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110" y="1981201"/>
            <a:ext cx="8686800" cy="32766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9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208291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ตัวชี้วัดการ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ดำเนินงานคัดเลือกกิจกรรมเทคโนโลยีสารสนเทศดีเด่น ปี 2561</a:t>
            </a:r>
          </a:p>
        </p:txBody>
      </p:sp>
    </p:spTree>
    <p:extLst>
      <p:ext uri="{BB962C8B-B14F-4D97-AF65-F5344CB8AC3E}">
        <p14:creationId xmlns:p14="http://schemas.microsoft.com/office/powerpoint/2010/main" val="39037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0236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หมู่บ้าน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ตำบล สารสนเทศฯ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66131" y="1167918"/>
            <a:ext cx="8197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5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เป้าหมายการดำเนินงาน ปีงบประมาณ 2561</a:t>
            </a:r>
            <a:endParaRPr lang="th-TH" sz="25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143000"/>
            <a:ext cx="8686800" cy="54864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24364"/>
              </p:ext>
            </p:extLst>
          </p:nvPr>
        </p:nvGraphicFramePr>
        <p:xfrm>
          <a:off x="677839" y="1732227"/>
          <a:ext cx="7788321" cy="490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199"/>
                <a:gridCol w="2209800"/>
                <a:gridCol w="4359322"/>
              </a:tblGrid>
              <a:tr h="38896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ข้อมูล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เป้าหมาย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สิ่งที่ต้องดำเนินการ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17628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หมู่บ้านฯ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878 หมู่บ้าน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ดำเนินการในระดับอำเภอๆ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ละ 1 หมู่บ้าน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จังหวัดคัดเลือก 1 หมู่บ้านเป็นระดับจังหวัด มีงบประมาณสนับสนุน 6,000 บาท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ส่งทะเบียนรายชื่อหมู่บ้านฯ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ให้ กรม ภายใน             28 กุมภาพันธ์ 2561 หนังสือต้องลงนามโดย ผวจ. หรือ รองฯ ผวจ. เท่านั้น ห้าม </a:t>
                      </a:r>
                      <a:r>
                        <a:rPr lang="th-TH" sz="2000" b="1" baseline="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พจ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. ปฏิบัติราชการแทน  ผวจ.</a:t>
                      </a:r>
                      <a:endParaRPr lang="th-TH" sz="2000" b="1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ดำเนินการให้แล้วเสร็จ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และ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ส่งไฟล์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ถอดบทเรียนให้ กรม ภายใน 31 พฤษภาคม 2561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ตำบลฯ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76 ตำบล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ดำเนินการจังหวัด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ละ 1 ตำบล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มีงบประมาณสนับสนุน 27,100 บาท</a:t>
                      </a:r>
                      <a:endParaRPr lang="th-TH" sz="2000" b="1" baseline="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ส่งทะเบียนรายชื่อหมู่บ้านฯ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ให้ กรม ภายใน             28 กุมภาพันธ์ 2561</a:t>
                      </a:r>
                      <a:endParaRPr lang="th-TH" sz="2000" b="1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ดำเนินการให้แล้วเสร็จ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และ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ส่งไฟล์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ถอดบทเรียนให้ กรม ภายใน 31 พฤษภาคม 2561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รายงานการพัฒนาหมู่บ้าน/ตำบล (</a:t>
            </a:r>
            <a:r>
              <a:rPr lang="en-US" sz="5400" b="1" dirty="0">
                <a:latin typeface="TH Niramit AS" pitchFamily="2" charset="-34"/>
                <a:cs typeface="TH Niramit AS" pitchFamily="2" charset="-34"/>
              </a:rPr>
              <a:t>VDR/TDR</a:t>
            </a:r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00167" y="1714980"/>
            <a:ext cx="8197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500" b="1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เป้าหมายการดำเนินงาน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VDR/TDR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ปีงบประมาณ 2561</a:t>
            </a:r>
            <a:endParaRPr lang="th-TH" sz="25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04200"/>
              </p:ext>
            </p:extLst>
          </p:nvPr>
        </p:nvGraphicFramePr>
        <p:xfrm>
          <a:off x="609601" y="2201840"/>
          <a:ext cx="7788321" cy="35306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199"/>
                <a:gridCol w="2209800"/>
                <a:gridCol w="4359322"/>
              </a:tblGrid>
              <a:tr h="38896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ข้อมูล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เป้าหมาย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สิ่งที่ต้องดำเนินการ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176283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VDR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พัฒนากร+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baseline="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อสพ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. ทุกคน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ข้อมูล </a:t>
                      </a: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VDR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จัดทำตามจำนวน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พัฒนากร+</a:t>
                      </a:r>
                      <a:r>
                        <a:rPr lang="th-TH" sz="2000" b="1" baseline="0" dirty="0" err="1" smtClean="0">
                          <a:latin typeface="TH Niramit AS" pitchFamily="2" charset="-34"/>
                          <a:cs typeface="TH Niramit AS" pitchFamily="2" charset="-34"/>
                        </a:rPr>
                        <a:t>อสพ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- จัดทำทะเบียน และ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รวบรวมไฟล์ ส่งกรม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    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31 กรกฎาคม 2561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ต้องมีการวิเคราะห์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ข้อมูลด้วยโปรแกรม </a:t>
                      </a:r>
                      <a:r>
                        <a:rPr lang="en-US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CIA 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TDR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878 ตำบล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ข้อมูล </a:t>
                      </a: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TDR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อำเภอละ1 ตำบล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- จัดทำทะเบียน และ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รวบรวมไฟล์ ส่งกรม ภายใน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  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31 กรกฎาคม 2561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ต้องมีการวิเคราะห์</a:t>
                      </a:r>
                      <a:r>
                        <a:rPr lang="th-TH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ข้อมูลด้วยโปรแกรม </a:t>
                      </a:r>
                      <a:r>
                        <a:rPr lang="en-US" sz="2000" b="1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CIA </a:t>
                      </a:r>
                      <a:endParaRPr lang="th-TH" sz="2000" b="1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ศูนย์ข้อมูลกลางฯ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00167" y="1714980"/>
            <a:ext cx="8715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เป้าหมายการดำเนินงาน ศูนย์ข้อมูลกลางฯ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ปีงบประมาณ 2561</a:t>
            </a:r>
            <a:endParaRPr lang="th-TH" sz="25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66693"/>
              </p:ext>
            </p:extLst>
          </p:nvPr>
        </p:nvGraphicFramePr>
        <p:xfrm>
          <a:off x="677839" y="2514600"/>
          <a:ext cx="7788321" cy="2377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199"/>
                <a:gridCol w="2209800"/>
                <a:gridCol w="4359322"/>
              </a:tblGrid>
              <a:tr h="38896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ข้อมูล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เป้าหมาย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Niramit AS" pitchFamily="2" charset="-34"/>
                          <a:cs typeface="TH Niramit AS" pitchFamily="2" charset="-34"/>
                        </a:rPr>
                        <a:t>สิ่งที่ต้องดำเนินการ</a:t>
                      </a:r>
                      <a:endParaRPr lang="th-TH" sz="24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ศูนย์ข้อมูลกลางฯ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11 </a:t>
                      </a: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ฐาน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- ดำเนินการตามงวดรายงานที่กำหนด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0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>
                <a:latin typeface="TH Niramit AS" pitchFamily="2" charset="-34"/>
                <a:cs typeface="TH Niramit AS" pitchFamily="2" charset="-34"/>
              </a:rPr>
              <a:t>พัฒนาบุคลากรด้านการจัดทำ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สารสนเทศ</a:t>
            </a:r>
            <a:br>
              <a:rPr lang="th-TH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เพื่อ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การพัฒนาคุณภาพชีวิต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9045" y="182880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กรมฯ ดำเนินการ 3 รุ่น ดังนี้ 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รุ่นที่ 1 วันที่ 14-16 พ.ย. 2560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รุ่นที่ 2 วันที่ 21-23 พ.ย. 2560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รุ่นที่ 3 วันที่ 28-30 พ.ย. 2560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สถานที่ดำเนินโครงการ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ห้องปฏิบัติการคอมพิวเตอร์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            ชั้น 5 กรมการพัฒนาชุมชน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กลุ่มเป้าหมาย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นักวิชาการกลุ่มงานสารสนเทศ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สำนักงานพัฒนาชุมชนจังหวัดๆ ละ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1 คน ราม 76 คน</a:t>
            </a:r>
            <a:endParaRPr lang="fr-FR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2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5400" b="1" dirty="0" smtClean="0">
                <a:latin typeface="TH Niramit AS" pitchFamily="2" charset="-34"/>
                <a:cs typeface="TH Niramit AS" pitchFamily="2" charset="-34"/>
              </a:rPr>
              <a:t>ประเด็นเน้นย้ำ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722" y="2362200"/>
            <a:ext cx="82296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zh-CN" sz="5400" b="1" dirty="0" smtClean="0">
                <a:latin typeface="TH Niramit AS" pitchFamily="2" charset="-34"/>
                <a:cs typeface="TH Niramit AS" pitchFamily="2" charset="-34"/>
              </a:rPr>
              <a:t>การวิเคราะห์ข้อมูลชุมชนด้วยโปรกแกรม</a:t>
            </a:r>
            <a:endParaRPr lang="en-US" altLang="zh-CN" sz="5400" b="1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en-US" altLang="zh-CN" sz="5400" b="1" dirty="0" smtClean="0">
                <a:latin typeface="TH Niramit AS" pitchFamily="2" charset="-34"/>
                <a:cs typeface="TH Niramit AS" pitchFamily="2" charset="-34"/>
              </a:rPr>
              <a:t>Community Information Radar Analysis : CIA</a:t>
            </a:r>
            <a:endParaRPr lang="th-TH" altLang="zh-CN" sz="5400" b="1" dirty="0" smtClean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 descr="D:\Usres\seksan\AppData\Local\Temp\SNAGHTML3cfaa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86" y="3630304"/>
            <a:ext cx="4442296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res\seksan\AppData\Local\Temp\SNAGHTML3fc96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049404"/>
            <a:ext cx="5388348" cy="1937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คำแนะนำ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990600"/>
            <a:ext cx="733714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คำแนะนำ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914400"/>
            <a:ext cx="7337145" cy="52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คำแนะนำ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895065"/>
            <a:ext cx="7467600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คำแนะนำ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143000"/>
            <a:ext cx="746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คำแนะนำ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914400"/>
            <a:ext cx="7391400" cy="56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163776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1 ข้อมูลชุมชน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45358"/>
            <a:ext cx="8220075" cy="549555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990600" y="685800"/>
            <a:ext cx="1524000" cy="559558"/>
          </a:xfrm>
          <a:prstGeom prst="wedgeRoundRectCallout">
            <a:avLst>
              <a:gd name="adj1" fmla="val 94689"/>
              <a:gd name="adj2" fmla="val 186891"/>
              <a:gd name="adj3" fmla="val 16667"/>
            </a:avLst>
          </a:prstGeom>
          <a:solidFill>
            <a:srgbClr val="FF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err="1" smtClean="0"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000" b="1" dirty="0" smtClean="0">
                <a:latin typeface="TH Niramit AS" pitchFamily="2" charset="-34"/>
                <a:cs typeface="TH Niramit AS" pitchFamily="2" charset="-34"/>
              </a:rPr>
              <a:t>.</a:t>
            </a:r>
            <a:endParaRPr lang="th-TH" sz="30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29000" y="685800"/>
            <a:ext cx="1524000" cy="559558"/>
          </a:xfrm>
          <a:prstGeom prst="wedgeRoundRectCallout">
            <a:avLst>
              <a:gd name="adj1" fmla="val 88421"/>
              <a:gd name="adj2" fmla="val 189330"/>
              <a:gd name="adj3" fmla="val 16667"/>
            </a:avLst>
          </a:prstGeom>
          <a:solidFill>
            <a:srgbClr val="9933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err="1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3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2ค.</a:t>
            </a:r>
            <a:endParaRPr lang="th-TH" sz="3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10200" y="685800"/>
            <a:ext cx="1524000" cy="559558"/>
          </a:xfrm>
          <a:prstGeom prst="wedgeRoundRectCallout">
            <a:avLst>
              <a:gd name="adj1" fmla="val 98271"/>
              <a:gd name="adj2" fmla="val 191769"/>
              <a:gd name="adj3" fmla="val 16667"/>
            </a:avLst>
          </a:prstGeom>
          <a:solidFill>
            <a:srgbClr val="FF9966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ข้อมูลอื่นๆ</a:t>
            </a:r>
            <a:endParaRPr lang="th-TH" sz="3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2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Radar Diagram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041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Community</a:t>
            </a:r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Radar Analysis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971549"/>
            <a:ext cx="7086600" cy="56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5315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433" y="3810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ข้อควรระวัง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3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>
                <a:latin typeface="TH Niramit AS" pitchFamily="2" charset="-34"/>
                <a:cs typeface="TH Niramit AS" pitchFamily="2" charset="-34"/>
              </a:rPr>
              <a:t>ประชุมเชิงปฏิบัติการจัดทำสารสนเทศสัมมาชีพชุมชนระดับจังหวัด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9045" y="1828800"/>
            <a:ext cx="8001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สำนักงานพัฒนาชุมชนจังหวัด ดำเนินการ 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กลุ่มเป้าหมาย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เจ้าหน้าที่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สพอ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ละ 2 คน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นวช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.ผู้รับผิดชอบงามสัมมาชีพ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          1 คน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วิธีดำเนินการ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จัด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ประชุมเชิงปฏิบัติการจัดทำสารสนเทศสัมมาชีพชุมชนระดับ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จังหวัด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2.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+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สพอ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จัดทำสารสนเทศสัมมาชีพชุมชนของจังหวัด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8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4 Community</a:t>
            </a:r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Radar Analysis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39000" cy="56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Usres\seksan\AppData\Local\Temp\SNAGHTML6bf24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" b="98134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062256"/>
            <a:ext cx="528206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653476" y="1009757"/>
            <a:ext cx="2881163" cy="5486400"/>
            <a:chOff x="6110129" y="609600"/>
            <a:chExt cx="2881163" cy="5486400"/>
          </a:xfrm>
        </p:grpSpPr>
        <p:sp>
          <p:nvSpPr>
            <p:cNvPr id="15" name="Rectangle 14"/>
            <p:cNvSpPr/>
            <p:nvPr/>
          </p:nvSpPr>
          <p:spPr>
            <a:xfrm>
              <a:off x="6110129" y="609600"/>
              <a:ext cx="2881163" cy="5486400"/>
            </a:xfrm>
            <a:prstGeom prst="rect">
              <a:avLst/>
            </a:prstGeom>
            <a:ln w="38100" cmpd="dbl">
              <a:solidFill>
                <a:srgbClr val="0000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62867" y="885047"/>
              <a:ext cx="2400016" cy="720080"/>
              <a:chOff x="6335688" y="1384177"/>
              <a:chExt cx="2400016" cy="7200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55768" y="1600200"/>
                <a:ext cx="1679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rgbClr val="0000FF"/>
                    </a:solidFill>
                    <a:latin typeface="IrisUPC"/>
                    <a:cs typeface="IrisUPC"/>
                  </a:rPr>
                  <a:t>ปัญหาทุนชุมชน</a:t>
                </a:r>
                <a:endParaRPr lang="en-US" sz="2400" b="1" dirty="0">
                  <a:solidFill>
                    <a:srgbClr val="0000FF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8" name="Picture 7" descr="sci_logo_color-1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5688" y="1384177"/>
                <a:ext cx="710139" cy="72008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540507" y="1775441"/>
              <a:ext cx="2088232" cy="830997"/>
              <a:chOff x="6518876" y="2381536"/>
              <a:chExt cx="2088232" cy="830997"/>
            </a:xfrm>
          </p:grpSpPr>
          <p:pic>
            <p:nvPicPr>
              <p:cNvPr id="10" name="图片 27" descr="无标题666.bmp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3572"/>
              <a:stretch>
                <a:fillRect/>
              </a:stretch>
            </p:blipFill>
            <p:spPr bwMode="auto">
              <a:xfrm>
                <a:off x="6518876" y="2396917"/>
                <a:ext cx="706927" cy="7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238956" y="2381536"/>
                <a:ext cx="1368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rgbClr val="0000FF"/>
                    </a:solidFill>
                    <a:latin typeface="IrisUPC"/>
                    <a:cs typeface="IrisUPC"/>
                  </a:rPr>
                  <a:t>ปัญหาบริหารจัดการชุมชน</a:t>
                </a:r>
                <a:endParaRPr lang="en-US" sz="2400" b="1" dirty="0">
                  <a:solidFill>
                    <a:srgbClr val="0000FF"/>
                  </a:solidFill>
                  <a:latin typeface="IrisUPC"/>
                  <a:cs typeface="IrisUPC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62845" y="2759120"/>
              <a:ext cx="2088232" cy="830997"/>
              <a:chOff x="6732240" y="3178696"/>
              <a:chExt cx="2088232" cy="83099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24328" y="3178696"/>
                <a:ext cx="12961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rgbClr val="0000FF"/>
                    </a:solidFill>
                    <a:latin typeface="IrisUPC"/>
                    <a:cs typeface="IrisUPC"/>
                  </a:rPr>
                  <a:t>ปัญหาความเสี่ยงชุมชน</a:t>
                </a:r>
                <a:endParaRPr lang="en-US" sz="2400" b="1" dirty="0">
                  <a:solidFill>
                    <a:srgbClr val="0000FF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14" name="Picture 13" descr="new_icon_middle_class_family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2240" y="3199880"/>
                <a:ext cx="792088" cy="792088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/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540507" y="3649710"/>
              <a:ext cx="2016224" cy="1073924"/>
              <a:chOff x="6554880" y="3949205"/>
              <a:chExt cx="2016224" cy="107392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274960" y="431060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rgbClr val="0000FF"/>
                    </a:solidFill>
                    <a:latin typeface="IrisUPC"/>
                    <a:cs typeface="IrisUPC"/>
                  </a:rPr>
                  <a:t>ปัญหาอาชีพ</a:t>
                </a:r>
                <a:endParaRPr lang="en-US" sz="2400" b="1" dirty="0">
                  <a:solidFill>
                    <a:srgbClr val="0000FF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17" name="Picture 16" descr="10140148-need-a-job-banner-and-icon-illustration-unemployment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36616" y1="37846" x2="36616" y2="378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4880" y="3949205"/>
                <a:ext cx="864096" cy="1073924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501493" y="4863528"/>
              <a:ext cx="12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000FF"/>
                  </a:solidFill>
                  <a:latin typeface="IrisUPC"/>
                  <a:cs typeface="IrisUPC"/>
                </a:rPr>
                <a:t>ปัญหาความยากจน</a:t>
              </a:r>
              <a:endParaRPr lang="en-US" sz="2400" b="1" dirty="0">
                <a:solidFill>
                  <a:srgbClr val="0000FF"/>
                </a:solidFill>
                <a:latin typeface="IrisUPC"/>
                <a:cs typeface="IrisUPC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37397" y="4675286"/>
              <a:ext cx="792088" cy="929815"/>
              <a:chOff x="6660232" y="4299385"/>
              <a:chExt cx="792088" cy="929815"/>
            </a:xfrm>
          </p:grpSpPr>
          <p:pic>
            <p:nvPicPr>
              <p:cNvPr id="21" name="Picture 20" descr="education_higher_ed_landmark.png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22" name="Picture 21" descr="poor_man_icon.jpg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93" b="89732" l="0" r="100000">
                            <a14:foregroundMark x1="46154" y1="15625" x2="46154" y2="1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</p:grpSp>
      <p:pic>
        <p:nvPicPr>
          <p:cNvPr id="24" name="Picture 23" descr="sci_logo_color-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460948"/>
            <a:ext cx="556040" cy="563824"/>
          </a:xfrm>
          <a:prstGeom prst="rect">
            <a:avLst/>
          </a:prstGeom>
        </p:spPr>
      </p:pic>
      <p:pic>
        <p:nvPicPr>
          <p:cNvPr id="25" name="Picture 24" descr="new_icon_middle_class_family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294" y="2564982"/>
            <a:ext cx="553912" cy="553912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6" name="Picture 25" descr="10140148-need-a-job-banner-and-icon-illustration-unemployment.jp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616" y1="37846" x2="36616" y2="3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978" y="3641679"/>
            <a:ext cx="662253" cy="823068"/>
          </a:xfrm>
          <a:prstGeom prst="rect">
            <a:avLst/>
          </a:prstGeom>
        </p:spPr>
      </p:pic>
      <p:pic>
        <p:nvPicPr>
          <p:cNvPr id="27" name="Picture 26" descr="10140148-need-a-job-banner-and-icon-illustration-unemployment.jp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616" y1="37846" x2="36616" y2="3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587" y="4480438"/>
            <a:ext cx="662253" cy="823068"/>
          </a:xfrm>
          <a:prstGeom prst="rect">
            <a:avLst/>
          </a:prstGeom>
        </p:spPr>
      </p:pic>
      <p:pic>
        <p:nvPicPr>
          <p:cNvPr id="28" name="Picture 27" descr="10140148-need-a-job-banner-and-icon-illustration-unemployment.jp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616" y1="37846" x2="36616" y2="3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041" y="4617381"/>
            <a:ext cx="662253" cy="823068"/>
          </a:xfrm>
          <a:prstGeom prst="rect">
            <a:avLst/>
          </a:prstGeom>
        </p:spPr>
      </p:pic>
      <p:pic>
        <p:nvPicPr>
          <p:cNvPr id="29" name="Picture 28" descr="10140148-need-a-job-banner-and-icon-illustration-unemployment.jp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6616" y1="37846" x2="36616" y2="3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379" y="5303506"/>
            <a:ext cx="662253" cy="82306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361532" y="3252605"/>
            <a:ext cx="576064" cy="620426"/>
            <a:chOff x="6660232" y="4299385"/>
            <a:chExt cx="792088" cy="929815"/>
          </a:xfrm>
        </p:grpSpPr>
        <p:pic>
          <p:nvPicPr>
            <p:cNvPr id="31" name="Picture 30" descr="education_higher_ed_landmark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653136"/>
              <a:ext cx="576064" cy="576064"/>
            </a:xfrm>
            <a:prstGeom prst="rect">
              <a:avLst/>
            </a:prstGeom>
          </p:spPr>
        </p:pic>
        <p:pic>
          <p:nvPicPr>
            <p:cNvPr id="32" name="Picture 31" descr="poor_man_icon.jpg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1" b="89933" l="0" r="100000">
                          <a14:foregroundMark x1="45333" y1="15436" x2="45333" y2="15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0232" y="4299385"/>
              <a:ext cx="432048" cy="92981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434713" y="2912452"/>
            <a:ext cx="576064" cy="620426"/>
            <a:chOff x="6660232" y="4299385"/>
            <a:chExt cx="792088" cy="929815"/>
          </a:xfrm>
        </p:grpSpPr>
        <p:pic>
          <p:nvPicPr>
            <p:cNvPr id="34" name="Picture 33" descr="education_higher_ed_landmark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653136"/>
              <a:ext cx="576064" cy="576064"/>
            </a:xfrm>
            <a:prstGeom prst="rect">
              <a:avLst/>
            </a:prstGeom>
          </p:spPr>
        </p:pic>
        <p:pic>
          <p:nvPicPr>
            <p:cNvPr id="35" name="Picture 34" descr="poor_man_icon.jpg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1" b="89933" l="0" r="100000">
                          <a14:foregroundMark x1="45333" y1="15436" x2="45333" y2="15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0232" y="4299385"/>
              <a:ext cx="432048" cy="92981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661235" y="3340685"/>
            <a:ext cx="576064" cy="620426"/>
            <a:chOff x="6660232" y="4299385"/>
            <a:chExt cx="792088" cy="929815"/>
          </a:xfrm>
        </p:grpSpPr>
        <p:pic>
          <p:nvPicPr>
            <p:cNvPr id="37" name="Picture 36" descr="education_higher_ed_landmark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653136"/>
              <a:ext cx="576064" cy="576064"/>
            </a:xfrm>
            <a:prstGeom prst="rect">
              <a:avLst/>
            </a:prstGeom>
          </p:spPr>
        </p:pic>
        <p:pic>
          <p:nvPicPr>
            <p:cNvPr id="38" name="Picture 37" descr="poor_man_icon.jpg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1" b="89933" l="0" r="100000">
                          <a14:foregroundMark x1="45333" y1="15436" x2="45333" y2="15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0232" y="4299385"/>
              <a:ext cx="432048" cy="92981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039132" y="3921775"/>
            <a:ext cx="576064" cy="620426"/>
            <a:chOff x="6660232" y="4299385"/>
            <a:chExt cx="792088" cy="929815"/>
          </a:xfrm>
        </p:grpSpPr>
        <p:pic>
          <p:nvPicPr>
            <p:cNvPr id="40" name="Picture 39" descr="education_higher_ed_landmark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653136"/>
              <a:ext cx="576064" cy="576064"/>
            </a:xfrm>
            <a:prstGeom prst="rect">
              <a:avLst/>
            </a:prstGeom>
          </p:spPr>
        </p:pic>
        <p:pic>
          <p:nvPicPr>
            <p:cNvPr id="41" name="Picture 40" descr="poor_man_icon.jpg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1" b="89933" l="0" r="100000">
                          <a14:foregroundMark x1="45333" y1="15436" x2="45333" y2="15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0232" y="4299385"/>
              <a:ext cx="432048" cy="929815"/>
            </a:xfrm>
            <a:prstGeom prst="rect">
              <a:avLst/>
            </a:prstGeom>
          </p:spPr>
        </p:pic>
      </p:grpSp>
      <p:pic>
        <p:nvPicPr>
          <p:cNvPr id="42" name="图片 27" descr="无标题666.bmp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2"/>
          <a:stretch>
            <a:fillRect/>
          </a:stretch>
        </p:blipFill>
        <p:spPr bwMode="auto">
          <a:xfrm>
            <a:off x="1508873" y="1401326"/>
            <a:ext cx="530259" cy="5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7" descr="无标题666.bmp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2"/>
          <a:stretch>
            <a:fillRect/>
          </a:stretch>
        </p:blipFill>
        <p:spPr bwMode="auto">
          <a:xfrm>
            <a:off x="978614" y="1970845"/>
            <a:ext cx="530259" cy="5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27" descr="无标题666.bmp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2"/>
          <a:stretch>
            <a:fillRect/>
          </a:stretch>
        </p:blipFill>
        <p:spPr bwMode="auto">
          <a:xfrm>
            <a:off x="713484" y="3043617"/>
            <a:ext cx="530259" cy="5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ci_logo_color-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713" y="2075697"/>
            <a:ext cx="556040" cy="563824"/>
          </a:xfrm>
          <a:prstGeom prst="rect">
            <a:avLst/>
          </a:prstGeom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55623" y="11047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การใส่สัญลักษณ์แสดงสภาพปัญหาระดับตำบล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59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507" y="34286"/>
            <a:ext cx="9255126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78398"/>
              </p:ext>
            </p:extLst>
          </p:nvPr>
        </p:nvGraphicFramePr>
        <p:xfrm>
          <a:off x="3200400" y="3429000"/>
          <a:ext cx="2521957" cy="304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333"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หมู่ที่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effectLst/>
                          <a:latin typeface="IrisUPC"/>
                          <a:cs typeface="IrisUPC"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IrisUPC"/>
                        <a:cs typeface="IrisUPC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effectLst/>
                          <a:latin typeface="IrisUPC"/>
                          <a:cs typeface="IrisUPC"/>
                        </a:rPr>
                        <a:t>เก่า</a:t>
                      </a:r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โพธิ์หลังเสือ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83518"/>
              </p:ext>
            </p:extLst>
          </p:nvPr>
        </p:nvGraphicFramePr>
        <p:xfrm>
          <a:off x="6012160" y="3356992"/>
          <a:ext cx="3008312" cy="365760"/>
        </p:xfrm>
        <a:graphic>
          <a:graphicData uri="http://schemas.openxmlformats.org/drawingml/2006/table">
            <a:tbl>
              <a:tblPr/>
              <a:tblGrid>
                <a:gridCol w="71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หมู่ที่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effectLst/>
                          <a:latin typeface="IrisUPC"/>
                          <a:cs typeface="IrisUPC"/>
                        </a:rPr>
                        <a:t>3</a:t>
                      </a:r>
                      <a:endParaRPr lang="en-US" sz="2400" b="0" i="0" u="none" strike="noStrike" dirty="0">
                        <a:effectLst/>
                        <a:latin typeface="IrisUPC"/>
                        <a:cs typeface="IrisUPC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วัดคู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49133"/>
              </p:ext>
            </p:extLst>
          </p:nvPr>
        </p:nvGraphicFramePr>
        <p:xfrm>
          <a:off x="152399" y="6498608"/>
          <a:ext cx="2743201" cy="304800"/>
        </p:xfrm>
        <a:graphic>
          <a:graphicData uri="http://schemas.openxmlformats.org/drawingml/2006/table">
            <a:tbl>
              <a:tblPr/>
              <a:tblGrid>
                <a:gridCol w="592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333"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หมู่ที่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IrisUPC"/>
                          <a:cs typeface="IrisUPC"/>
                        </a:rPr>
                        <a:t>4</a:t>
                      </a:r>
                      <a:endParaRPr lang="en-US" sz="2000" b="0" i="0" u="none" strike="noStrike" dirty="0">
                        <a:effectLst/>
                        <a:latin typeface="IrisUPC"/>
                        <a:cs typeface="IrisUPC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วัดสามเกรียว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1918"/>
              </p:ext>
            </p:extLst>
          </p:nvPr>
        </p:nvGraphicFramePr>
        <p:xfrm>
          <a:off x="3184376" y="6498608"/>
          <a:ext cx="2971800" cy="365760"/>
        </p:xfrm>
        <a:graphic>
          <a:graphicData uri="http://schemas.openxmlformats.org/drawingml/2006/table">
            <a:tbl>
              <a:tblPr/>
              <a:tblGrid>
                <a:gridCol w="53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333"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หมู่</a:t>
                      </a:r>
                      <a:r>
                        <a:rPr lang="th-TH" sz="2400" b="0" i="0" u="none" strike="noStrike" dirty="0" smtClean="0">
                          <a:effectLst/>
                          <a:latin typeface="IrisUPC"/>
                          <a:cs typeface="IrisUPC"/>
                        </a:rPr>
                        <a:t>ที่</a:t>
                      </a:r>
                      <a:endParaRPr lang="th-TH" sz="2400" b="0" i="0" u="none" strike="noStrike" dirty="0">
                        <a:effectLst/>
                        <a:latin typeface="IrisUPC"/>
                        <a:cs typeface="IrisUPC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IrisUPC"/>
                          <a:cs typeface="IrisUPC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effectLst/>
                          <a:latin typeface="IrisUPC"/>
                          <a:cs typeface="IrisUPC"/>
                        </a:rPr>
                        <a:t>บางตาโฉม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50762"/>
              </p:ext>
            </p:extLst>
          </p:nvPr>
        </p:nvGraphicFramePr>
        <p:xfrm>
          <a:off x="6356483" y="6508576"/>
          <a:ext cx="2680013" cy="304800"/>
        </p:xfrm>
        <a:graphic>
          <a:graphicData uri="http://schemas.openxmlformats.org/drawingml/2006/table">
            <a:tbl>
              <a:tblPr/>
              <a:tblGrid>
                <a:gridCol w="821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0514"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หมู่ที่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IrisUPC"/>
                          <a:cs typeface="IrisUPC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ดอนตะโหมด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th-TH" sz="4800" b="1" dirty="0" smtClean="0">
                <a:latin typeface="IrisUPC"/>
                <a:cs typeface="IrisUPC"/>
              </a:rPr>
              <a:t>เปรียบเทียบระดับคุณภาพชีวิตระดับตำบล</a:t>
            </a:r>
            <a:endParaRPr lang="th-TH" sz="4800" b="1" dirty="0">
              <a:latin typeface="IrisUPC"/>
              <a:cs typeface="IrisUPC"/>
            </a:endParaRPr>
          </a:p>
        </p:txBody>
      </p:sp>
      <p:pic>
        <p:nvPicPr>
          <p:cNvPr id="17" name="Picture 16" descr="Screen Shot 2015-05-28 at 10.43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47" y="871369"/>
            <a:ext cx="2639853" cy="2485623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50005"/>
              </p:ext>
            </p:extLst>
          </p:nvPr>
        </p:nvGraphicFramePr>
        <p:xfrm>
          <a:off x="0" y="3412232"/>
          <a:ext cx="2832100" cy="3048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หมู่ที่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D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IrisUPC"/>
                          <a:cs typeface="IrisUPC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D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บ้าน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D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effectLst/>
                          <a:latin typeface="IrisUPC"/>
                          <a:cs typeface="IrisUPC"/>
                        </a:rPr>
                        <a:t>โพประจักษ์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2" name="Picture 21" descr="Screen Shot 2015-05-28 at 10.54.5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24" y="893040"/>
            <a:ext cx="2568505" cy="2497515"/>
          </a:xfrm>
          <a:prstGeom prst="rect">
            <a:avLst/>
          </a:prstGeom>
        </p:spPr>
      </p:pic>
      <p:pic>
        <p:nvPicPr>
          <p:cNvPr id="23" name="Picture 22" descr="Screen Shot 2015-05-28 at 10.54.5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142" y="836712"/>
            <a:ext cx="2592288" cy="2533194"/>
          </a:xfrm>
          <a:prstGeom prst="rect">
            <a:avLst/>
          </a:prstGeom>
        </p:spPr>
      </p:pic>
      <p:pic>
        <p:nvPicPr>
          <p:cNvPr id="24" name="Picture 23" descr="Screen Shot 2015-05-28 at 10.54.58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789040"/>
            <a:ext cx="2592288" cy="2485622"/>
          </a:xfrm>
          <a:prstGeom prst="rect">
            <a:avLst/>
          </a:prstGeom>
        </p:spPr>
      </p:pic>
      <p:pic>
        <p:nvPicPr>
          <p:cNvPr id="25" name="Picture 24" descr="Screen Shot 2015-05-28 at 10.55.01 PM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789040"/>
            <a:ext cx="2592288" cy="2485622"/>
          </a:xfrm>
          <a:prstGeom prst="rect">
            <a:avLst/>
          </a:prstGeom>
        </p:spPr>
      </p:pic>
      <p:pic>
        <p:nvPicPr>
          <p:cNvPr id="26" name="Picture 25" descr="Screen Shot 2015-05-28 at 10.55.05 PM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68" y="3847484"/>
            <a:ext cx="2580396" cy="24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70602" y="822557"/>
            <a:ext cx="8843443" cy="6110696"/>
            <a:chOff x="170602" y="822557"/>
            <a:chExt cx="8843443" cy="6110696"/>
          </a:xfrm>
        </p:grpSpPr>
        <p:sp>
          <p:nvSpPr>
            <p:cNvPr id="62" name="矩形 22"/>
            <p:cNvSpPr/>
            <p:nvPr/>
          </p:nvSpPr>
          <p:spPr>
            <a:xfrm rot="16200000">
              <a:off x="6096746" y="3013664"/>
              <a:ext cx="3010878" cy="1196988"/>
            </a:xfrm>
            <a:custGeom>
              <a:avLst/>
              <a:gdLst/>
              <a:ahLst/>
              <a:cxnLst/>
              <a:rect l="l" t="t" r="r" b="b"/>
              <a:pathLst>
                <a:path w="3262358" h="1240628">
                  <a:moveTo>
                    <a:pt x="0" y="0"/>
                  </a:moveTo>
                  <a:lnTo>
                    <a:pt x="595515" y="0"/>
                  </a:lnTo>
                  <a:cubicBezTo>
                    <a:pt x="760575" y="210252"/>
                    <a:pt x="1037271" y="347630"/>
                    <a:pt x="1350619" y="347630"/>
                  </a:cubicBezTo>
                  <a:cubicBezTo>
                    <a:pt x="1663967" y="347630"/>
                    <a:pt x="1940664" y="210252"/>
                    <a:pt x="2105723" y="0"/>
                  </a:cubicBezTo>
                  <a:lnTo>
                    <a:pt x="3262358" y="0"/>
                  </a:lnTo>
                  <a:lnTo>
                    <a:pt x="3262358" y="1240628"/>
                  </a:lnTo>
                  <a:lnTo>
                    <a:pt x="2122092" y="1240628"/>
                  </a:lnTo>
                  <a:cubicBezTo>
                    <a:pt x="1969695" y="982463"/>
                    <a:pt x="1661886" y="806335"/>
                    <a:pt x="1307087" y="806335"/>
                  </a:cubicBezTo>
                  <a:cubicBezTo>
                    <a:pt x="952289" y="806335"/>
                    <a:pt x="644480" y="982463"/>
                    <a:pt x="492083" y="1240628"/>
                  </a:cubicBezTo>
                  <a:lnTo>
                    <a:pt x="0" y="1240628"/>
                  </a:lnTo>
                  <a:close/>
                </a:path>
              </a:pathLst>
            </a:custGeom>
            <a:pattFill prst="dkVert">
              <a:fgClr>
                <a:srgbClr val="0070C0"/>
              </a:fgClr>
              <a:bgClr>
                <a:srgbClr val="00B0F0"/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risUPC" pitchFamily="34" charset="-34"/>
                <a:ea typeface="宋体"/>
                <a:cs typeface="IrisUPC" pitchFamily="34" charset="-34"/>
              </a:endParaRPr>
            </a:p>
          </p:txBody>
        </p:sp>
        <p:sp>
          <p:nvSpPr>
            <p:cNvPr id="61" name="矩形 22"/>
            <p:cNvSpPr/>
            <p:nvPr/>
          </p:nvSpPr>
          <p:spPr>
            <a:xfrm>
              <a:off x="4785897" y="1860928"/>
              <a:ext cx="3010878" cy="1196988"/>
            </a:xfrm>
            <a:custGeom>
              <a:avLst/>
              <a:gdLst/>
              <a:ahLst/>
              <a:cxnLst/>
              <a:rect l="l" t="t" r="r" b="b"/>
              <a:pathLst>
                <a:path w="3262358" h="1240628">
                  <a:moveTo>
                    <a:pt x="0" y="0"/>
                  </a:moveTo>
                  <a:lnTo>
                    <a:pt x="595515" y="0"/>
                  </a:lnTo>
                  <a:cubicBezTo>
                    <a:pt x="760575" y="210252"/>
                    <a:pt x="1037271" y="347630"/>
                    <a:pt x="1350619" y="347630"/>
                  </a:cubicBezTo>
                  <a:cubicBezTo>
                    <a:pt x="1663967" y="347630"/>
                    <a:pt x="1940664" y="210252"/>
                    <a:pt x="2105723" y="0"/>
                  </a:cubicBezTo>
                  <a:lnTo>
                    <a:pt x="3262358" y="0"/>
                  </a:lnTo>
                  <a:lnTo>
                    <a:pt x="3262358" y="1240628"/>
                  </a:lnTo>
                  <a:lnTo>
                    <a:pt x="2122092" y="1240628"/>
                  </a:lnTo>
                  <a:cubicBezTo>
                    <a:pt x="1969695" y="982463"/>
                    <a:pt x="1661886" y="806335"/>
                    <a:pt x="1307087" y="806335"/>
                  </a:cubicBezTo>
                  <a:cubicBezTo>
                    <a:pt x="952289" y="806335"/>
                    <a:pt x="644480" y="982463"/>
                    <a:pt x="492083" y="1240628"/>
                  </a:cubicBezTo>
                  <a:lnTo>
                    <a:pt x="0" y="1240628"/>
                  </a:lnTo>
                  <a:close/>
                </a:path>
              </a:pathLst>
            </a:custGeom>
            <a:pattFill prst="dkVert">
              <a:fgClr>
                <a:srgbClr val="0070C0"/>
              </a:fgClr>
              <a:bgClr>
                <a:srgbClr val="00B0F0"/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risUPC" pitchFamily="34" charset="-34"/>
                <a:ea typeface="宋体"/>
                <a:cs typeface="IrisUPC" pitchFamily="34" charset="-34"/>
              </a:endParaRPr>
            </a:p>
          </p:txBody>
        </p:sp>
        <p:sp>
          <p:nvSpPr>
            <p:cNvPr id="6" name="矩形 22"/>
            <p:cNvSpPr/>
            <p:nvPr/>
          </p:nvSpPr>
          <p:spPr>
            <a:xfrm>
              <a:off x="4400412" y="4586635"/>
              <a:ext cx="3439034" cy="1563265"/>
            </a:xfrm>
            <a:custGeom>
              <a:avLst/>
              <a:gdLst/>
              <a:ahLst/>
              <a:cxnLst/>
              <a:rect l="l" t="t" r="r" b="b"/>
              <a:pathLst>
                <a:path w="3545408" h="1611619">
                  <a:moveTo>
                    <a:pt x="0" y="1611619"/>
                  </a:moveTo>
                  <a:lnTo>
                    <a:pt x="0" y="0"/>
                  </a:lnTo>
                  <a:lnTo>
                    <a:pt x="743327" y="0"/>
                  </a:lnTo>
                  <a:cubicBezTo>
                    <a:pt x="949356" y="273125"/>
                    <a:pt x="1294730" y="451584"/>
                    <a:pt x="1685854" y="451584"/>
                  </a:cubicBezTo>
                  <a:cubicBezTo>
                    <a:pt x="2076977" y="451584"/>
                    <a:pt x="2422353" y="273125"/>
                    <a:pt x="2628381" y="0"/>
                  </a:cubicBezTo>
                  <a:lnTo>
                    <a:pt x="3545408" y="0"/>
                  </a:lnTo>
                  <a:lnTo>
                    <a:pt x="3545408" y="1611619"/>
                  </a:lnTo>
                  <a:lnTo>
                    <a:pt x="2648813" y="1611619"/>
                  </a:lnTo>
                  <a:cubicBezTo>
                    <a:pt x="2458590" y="1276254"/>
                    <a:pt x="2074380" y="1047457"/>
                    <a:pt x="1631517" y="1047457"/>
                  </a:cubicBezTo>
                  <a:cubicBezTo>
                    <a:pt x="1188655" y="1047457"/>
                    <a:pt x="804445" y="1276254"/>
                    <a:pt x="614222" y="1611619"/>
                  </a:cubicBezTo>
                  <a:close/>
                </a:path>
              </a:pathLst>
            </a:custGeom>
            <a:pattFill prst="dkVert">
              <a:fgClr>
                <a:srgbClr val="0070C0"/>
              </a:fgClr>
              <a:bgClr>
                <a:srgbClr val="00B0F0"/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risUPC" pitchFamily="34" charset="-34"/>
                <a:ea typeface="宋体"/>
                <a:cs typeface="IrisUPC" pitchFamily="34" charset="-34"/>
              </a:endParaRPr>
            </a:p>
          </p:txBody>
        </p:sp>
        <p:sp>
          <p:nvSpPr>
            <p:cNvPr id="7" name="矩形 22"/>
            <p:cNvSpPr/>
            <p:nvPr/>
          </p:nvSpPr>
          <p:spPr>
            <a:xfrm>
              <a:off x="2070433" y="1809407"/>
              <a:ext cx="3010878" cy="1196988"/>
            </a:xfrm>
            <a:custGeom>
              <a:avLst/>
              <a:gdLst/>
              <a:ahLst/>
              <a:cxnLst/>
              <a:rect l="l" t="t" r="r" b="b"/>
              <a:pathLst>
                <a:path w="3262358" h="1240628">
                  <a:moveTo>
                    <a:pt x="0" y="0"/>
                  </a:moveTo>
                  <a:lnTo>
                    <a:pt x="595515" y="0"/>
                  </a:lnTo>
                  <a:cubicBezTo>
                    <a:pt x="760575" y="210252"/>
                    <a:pt x="1037271" y="347630"/>
                    <a:pt x="1350619" y="347630"/>
                  </a:cubicBezTo>
                  <a:cubicBezTo>
                    <a:pt x="1663967" y="347630"/>
                    <a:pt x="1940664" y="210252"/>
                    <a:pt x="2105723" y="0"/>
                  </a:cubicBezTo>
                  <a:lnTo>
                    <a:pt x="3262358" y="0"/>
                  </a:lnTo>
                  <a:lnTo>
                    <a:pt x="3262358" y="1240628"/>
                  </a:lnTo>
                  <a:lnTo>
                    <a:pt x="2122092" y="1240628"/>
                  </a:lnTo>
                  <a:cubicBezTo>
                    <a:pt x="1969695" y="982463"/>
                    <a:pt x="1661886" y="806335"/>
                    <a:pt x="1307087" y="806335"/>
                  </a:cubicBezTo>
                  <a:cubicBezTo>
                    <a:pt x="952289" y="806335"/>
                    <a:pt x="644480" y="982463"/>
                    <a:pt x="492083" y="1240628"/>
                  </a:cubicBezTo>
                  <a:lnTo>
                    <a:pt x="0" y="1240628"/>
                  </a:lnTo>
                  <a:close/>
                </a:path>
              </a:pathLst>
            </a:custGeom>
            <a:pattFill prst="dkVert">
              <a:fgClr>
                <a:srgbClr val="0070C0"/>
              </a:fgClr>
              <a:bgClr>
                <a:srgbClr val="00B0F0"/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risUPC" pitchFamily="34" charset="-34"/>
                <a:ea typeface="宋体"/>
                <a:cs typeface="IrisUPC" pitchFamily="34" charset="-34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70602" y="4421304"/>
              <a:ext cx="3458537" cy="2119153"/>
              <a:chOff x="159781" y="4102835"/>
              <a:chExt cx="3458537" cy="2119153"/>
            </a:xfrm>
          </p:grpSpPr>
          <p:pic>
            <p:nvPicPr>
              <p:cNvPr id="27" name="图片 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781" y="4102835"/>
                <a:ext cx="3458537" cy="2119153"/>
              </a:xfrm>
              <a:prstGeom prst="rect">
                <a:avLst/>
              </a:prstGeom>
            </p:spPr>
          </p:pic>
          <p:sp>
            <p:nvSpPr>
              <p:cNvPr id="28" name="สี่เหลี่ยมผืนผ้า 7"/>
              <p:cNvSpPr/>
              <p:nvPr/>
            </p:nvSpPr>
            <p:spPr>
              <a:xfrm>
                <a:off x="311793" y="4497107"/>
                <a:ext cx="281240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3200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เลือกปัญหาใหญ่และควร</a:t>
                </a:r>
                <a:br>
                  <a:rPr lang="th-TH" sz="3200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</a:br>
                <a:r>
                  <a:rPr lang="th-TH" sz="3200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แก้ไข้ก่อน</a:t>
                </a:r>
                <a:endParaRPr lang="en-US" sz="3200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11792" y="1043679"/>
              <a:ext cx="2264579" cy="2913798"/>
              <a:chOff x="1748600" y="816943"/>
              <a:chExt cx="2647864" cy="3495501"/>
            </a:xfrm>
          </p:grpSpPr>
          <p:grpSp>
            <p:nvGrpSpPr>
              <p:cNvPr id="8" name="组合 50"/>
              <p:cNvGrpSpPr/>
              <p:nvPr/>
            </p:nvGrpSpPr>
            <p:grpSpPr>
              <a:xfrm>
                <a:off x="1880062" y="836712"/>
                <a:ext cx="2516402" cy="2801776"/>
                <a:chOff x="3491880" y="1395034"/>
                <a:chExt cx="3528392" cy="3928531"/>
              </a:xfrm>
            </p:grpSpPr>
            <p:sp>
              <p:nvSpPr>
                <p:cNvPr id="23" name="椭圆 51"/>
                <p:cNvSpPr/>
                <p:nvPr/>
              </p:nvSpPr>
              <p:spPr>
                <a:xfrm>
                  <a:off x="3491880" y="1844826"/>
                  <a:ext cx="3528392" cy="3478739"/>
                </a:xfrm>
                <a:prstGeom prst="ellipse">
                  <a:avLst/>
                </a:prstGeom>
                <a:solidFill>
                  <a:srgbClr val="0996FF"/>
                </a:solidFill>
                <a:ln w="25400" cap="flat" cmpd="sng" algn="ctr">
                  <a:solidFill>
                    <a:srgbClr val="FFFFFF">
                      <a:alpha val="76863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4" name="椭圆 52"/>
                <p:cNvSpPr/>
                <p:nvPr/>
              </p:nvSpPr>
              <p:spPr>
                <a:xfrm>
                  <a:off x="3635893" y="1973872"/>
                  <a:ext cx="3240357" cy="3105485"/>
                </a:xfrm>
                <a:prstGeom prst="ellipse">
                  <a:avLst/>
                </a:prstGeom>
                <a:gradFill flip="none" rotWithShape="1">
                  <a:gsLst>
                    <a:gs pos="72000">
                      <a:srgbClr val="0070C0">
                        <a:shade val="30000"/>
                        <a:satMod val="115000"/>
                      </a:srgbClr>
                    </a:gs>
                    <a:gs pos="83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B0F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FFFFFF">
                      <a:alpha val="45882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5" name="椭圆 53"/>
                <p:cNvSpPr/>
                <p:nvPr/>
              </p:nvSpPr>
              <p:spPr>
                <a:xfrm>
                  <a:off x="3928487" y="2348190"/>
                  <a:ext cx="2628674" cy="2407236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rgbClr val="FFFFFF">
                      <a:alpha val="58039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6" name="椭圆 5"/>
                <p:cNvSpPr/>
                <p:nvPr/>
              </p:nvSpPr>
              <p:spPr>
                <a:xfrm rot="18046632">
                  <a:off x="2765576" y="2277132"/>
                  <a:ext cx="3528392" cy="176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392" h="1764196">
                      <a:moveTo>
                        <a:pt x="1764196" y="0"/>
                      </a:moveTo>
                      <a:cubicBezTo>
                        <a:pt x="2738535" y="0"/>
                        <a:pt x="3528392" y="789857"/>
                        <a:pt x="3528392" y="1764196"/>
                      </a:cubicBezTo>
                      <a:lnTo>
                        <a:pt x="0" y="1764196"/>
                      </a:lnTo>
                      <a:cubicBezTo>
                        <a:pt x="0" y="789857"/>
                        <a:pt x="789857" y="0"/>
                        <a:pt x="17641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039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</p:grpSp>
          <p:sp>
            <p:nvSpPr>
              <p:cNvPr id="13" name="สี่เหลี่ยมผืนผ้า 50"/>
              <p:cNvSpPr/>
              <p:nvPr/>
            </p:nvSpPr>
            <p:spPr>
              <a:xfrm>
                <a:off x="2558546" y="1762960"/>
                <a:ext cx="1091227" cy="1292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3200" b="1" dirty="0" smtClean="0">
                    <a:latin typeface="IrisUPC" pitchFamily="34" charset="-34"/>
                    <a:cs typeface="IrisUPC" pitchFamily="34" charset="-34"/>
                  </a:rPr>
                  <a:t>ปัญหา</a:t>
                </a:r>
              </a:p>
              <a:p>
                <a:pPr lvl="0" algn="ctr"/>
                <a:r>
                  <a:rPr lang="th-TH" sz="3200" b="1" dirty="0" smtClean="0">
                    <a:latin typeface="IrisUPC" pitchFamily="34" charset="-34"/>
                    <a:cs typeface="IrisUPC" pitchFamily="34" charset="-34"/>
                  </a:rPr>
                  <a:t>อาชีพ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48600" y="3537081"/>
                <a:ext cx="2558815" cy="775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~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28%ของพื้นที่</a:t>
                </a:r>
                <a:endParaRPr lang="en-US" sz="3600" b="1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32" name="图片 3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8811" y="816943"/>
                <a:ext cx="1118387" cy="1148211"/>
              </a:xfrm>
              <a:prstGeom prst="rect">
                <a:avLst/>
              </a:prstGeom>
              <a:effectLst>
                <a:innerShdw blurRad="114300">
                  <a:srgbClr val="004D86"/>
                </a:innerShdw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225201" y="926432"/>
                <a:ext cx="930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en-US" altLang="zh-CN" sz="6000" b="1" kern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risUPC" panose="020B0604020202020204" pitchFamily="34" charset="-34"/>
                    <a:ea typeface="微软雅黑" pitchFamily="34" charset="-122"/>
                    <a:cs typeface="IrisUPC" panose="020B0604020202020204" pitchFamily="34" charset="-34"/>
                  </a:rPr>
                  <a:t>1</a:t>
                </a:r>
                <a:endParaRPr kumimoji="0" lang="zh-CN" altLang="en-US" sz="6000" b="1" i="0" u="none" strike="noStrike" kern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risUPC" panose="020B0604020202020204" pitchFamily="34" charset="-34"/>
                  <a:ea typeface="微软雅黑" pitchFamily="34" charset="-122"/>
                  <a:cs typeface="IrisUPC" panose="020B0604020202020204" pitchFamily="34" charset="-34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636775" y="822557"/>
              <a:ext cx="2205745" cy="3066682"/>
              <a:chOff x="5392808" y="936641"/>
              <a:chExt cx="2205745" cy="3066682"/>
            </a:xfrm>
          </p:grpSpPr>
          <p:grpSp>
            <p:nvGrpSpPr>
              <p:cNvPr id="9" name="组合 55"/>
              <p:cNvGrpSpPr/>
              <p:nvPr/>
            </p:nvGrpSpPr>
            <p:grpSpPr>
              <a:xfrm>
                <a:off x="5481087" y="1170355"/>
                <a:ext cx="2074902" cy="2339404"/>
                <a:chOff x="3491880" y="1395034"/>
                <a:chExt cx="3528392" cy="3978182"/>
              </a:xfrm>
            </p:grpSpPr>
            <p:sp>
              <p:nvSpPr>
                <p:cNvPr id="19" name="椭圆 56"/>
                <p:cNvSpPr/>
                <p:nvPr/>
              </p:nvSpPr>
              <p:spPr>
                <a:xfrm>
                  <a:off x="3491880" y="1844824"/>
                  <a:ext cx="3528392" cy="3528392"/>
                </a:xfrm>
                <a:prstGeom prst="ellipse">
                  <a:avLst/>
                </a:prstGeom>
                <a:solidFill>
                  <a:srgbClr val="0996FF"/>
                </a:solidFill>
                <a:ln w="25400" cap="flat" cmpd="sng" algn="ctr">
                  <a:solidFill>
                    <a:srgbClr val="FFFFFF">
                      <a:alpha val="76863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0" name="椭圆 57"/>
                <p:cNvSpPr/>
                <p:nvPr/>
              </p:nvSpPr>
              <p:spPr>
                <a:xfrm>
                  <a:off x="3635896" y="1973872"/>
                  <a:ext cx="3240360" cy="3240360"/>
                </a:xfrm>
                <a:prstGeom prst="ellipse">
                  <a:avLst/>
                </a:prstGeom>
                <a:gradFill flip="none" rotWithShape="1">
                  <a:gsLst>
                    <a:gs pos="72000">
                      <a:srgbClr val="0070C0">
                        <a:shade val="30000"/>
                        <a:satMod val="115000"/>
                      </a:srgbClr>
                    </a:gs>
                    <a:gs pos="83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B0F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FFFFFF">
                      <a:alpha val="45882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1" name="椭圆 58"/>
                <p:cNvSpPr/>
                <p:nvPr/>
              </p:nvSpPr>
              <p:spPr>
                <a:xfrm>
                  <a:off x="3928487" y="2279319"/>
                  <a:ext cx="2628673" cy="2628673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rgbClr val="FFFFFF">
                      <a:alpha val="58039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22" name="椭圆 5"/>
                <p:cNvSpPr/>
                <p:nvPr/>
              </p:nvSpPr>
              <p:spPr>
                <a:xfrm rot="18046632">
                  <a:off x="2765576" y="2277132"/>
                  <a:ext cx="3528392" cy="176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392" h="1764196">
                      <a:moveTo>
                        <a:pt x="1764196" y="0"/>
                      </a:moveTo>
                      <a:cubicBezTo>
                        <a:pt x="2738535" y="0"/>
                        <a:pt x="3528392" y="789857"/>
                        <a:pt x="3528392" y="1764196"/>
                      </a:cubicBezTo>
                      <a:lnTo>
                        <a:pt x="0" y="1764196"/>
                      </a:lnTo>
                      <a:cubicBezTo>
                        <a:pt x="0" y="789857"/>
                        <a:pt x="789857" y="0"/>
                        <a:pt x="17641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039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</p:grpSp>
          <p:sp>
            <p:nvSpPr>
              <p:cNvPr id="12" name="สี่เหลี่ยมผืนผ้า 49"/>
              <p:cNvSpPr/>
              <p:nvPr/>
            </p:nvSpPr>
            <p:spPr>
              <a:xfrm>
                <a:off x="5536250" y="1992108"/>
                <a:ext cx="19223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400" b="1" dirty="0" smtClean="0">
                    <a:latin typeface="IrisUPC" pitchFamily="34" charset="-34"/>
                    <a:cs typeface="IrisUPC" pitchFamily="34" charset="-34"/>
                  </a:rPr>
                  <a:t>ปัญหา</a:t>
                </a:r>
              </a:p>
              <a:p>
                <a:pPr lvl="0" algn="ctr"/>
                <a:r>
                  <a:rPr lang="th-TH" sz="2400" b="1" dirty="0" smtClean="0">
                    <a:latin typeface="IrisUPC" pitchFamily="34" charset="-34"/>
                    <a:cs typeface="IrisUPC" pitchFamily="34" charset="-34"/>
                  </a:rPr>
                  <a:t>บริหารจัดการชุมชน</a:t>
                </a:r>
                <a:endParaRPr lang="en-US" sz="2400" b="1" dirty="0">
                  <a:latin typeface="IrisUPC" pitchFamily="34" charset="-34"/>
                  <a:cs typeface="IrisUPC" pitchFamily="34" charset="-3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92808" y="3356992"/>
                <a:ext cx="2188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~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28%ของพื้นที่</a:t>
                </a:r>
                <a:endParaRPr lang="en-US" sz="3600" b="1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34" name="图片 3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0166" y="936641"/>
                <a:ext cx="1118387" cy="1148210"/>
              </a:xfrm>
              <a:prstGeom prst="rect">
                <a:avLst/>
              </a:prstGeom>
              <a:effectLst>
                <a:innerShdw blurRad="114300">
                  <a:srgbClr val="004D86"/>
                </a:innerShdw>
              </a:effec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551689" y="1106110"/>
                <a:ext cx="93002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en-US" altLang="zh-CN" sz="6000" b="1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risUPC" panose="020B0604020202020204" pitchFamily="34" charset="-34"/>
                    <a:ea typeface="微软雅黑" pitchFamily="34" charset="-122"/>
                    <a:cs typeface="IrisUPC" panose="020B0604020202020204" pitchFamily="34" charset="-34"/>
                  </a:rPr>
                  <a:t>2</a:t>
                </a:r>
                <a:endParaRPr kumimoji="0" lang="zh-CN" altLang="en-US" sz="6000" b="1" i="0" u="none" strike="noStrike" kern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risUPC" panose="020B0604020202020204" pitchFamily="34" charset="-34"/>
                  <a:ea typeface="微软雅黑" pitchFamily="34" charset="-122"/>
                  <a:cs typeface="IrisUPC" panose="020B0604020202020204" pitchFamily="34" charset="-34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463386" y="3969241"/>
              <a:ext cx="2550659" cy="2910495"/>
              <a:chOff x="1935124" y="4418636"/>
              <a:chExt cx="2550659" cy="2910495"/>
            </a:xfrm>
          </p:grpSpPr>
          <p:grpSp>
            <p:nvGrpSpPr>
              <p:cNvPr id="10" name="组合 63"/>
              <p:cNvGrpSpPr/>
              <p:nvPr/>
            </p:nvGrpSpPr>
            <p:grpSpPr>
              <a:xfrm>
                <a:off x="1976025" y="4468784"/>
                <a:ext cx="2074902" cy="2339404"/>
                <a:chOff x="3491880" y="1395034"/>
                <a:chExt cx="3528392" cy="3978182"/>
              </a:xfrm>
            </p:grpSpPr>
            <p:sp>
              <p:nvSpPr>
                <p:cNvPr id="15" name="椭圆 64"/>
                <p:cNvSpPr/>
                <p:nvPr/>
              </p:nvSpPr>
              <p:spPr>
                <a:xfrm>
                  <a:off x="3491880" y="1844824"/>
                  <a:ext cx="3528392" cy="3528392"/>
                </a:xfrm>
                <a:prstGeom prst="ellipse">
                  <a:avLst/>
                </a:prstGeom>
                <a:solidFill>
                  <a:srgbClr val="0996FF"/>
                </a:solidFill>
                <a:ln w="25400" cap="flat" cmpd="sng" algn="ctr">
                  <a:solidFill>
                    <a:srgbClr val="FFFFFF">
                      <a:alpha val="76863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16" name="椭圆 65"/>
                <p:cNvSpPr/>
                <p:nvPr/>
              </p:nvSpPr>
              <p:spPr>
                <a:xfrm>
                  <a:off x="3635896" y="1973872"/>
                  <a:ext cx="3240360" cy="3240360"/>
                </a:xfrm>
                <a:prstGeom prst="ellipse">
                  <a:avLst/>
                </a:prstGeom>
                <a:gradFill flip="none" rotWithShape="1">
                  <a:gsLst>
                    <a:gs pos="72000">
                      <a:srgbClr val="0070C0">
                        <a:shade val="30000"/>
                        <a:satMod val="115000"/>
                      </a:srgbClr>
                    </a:gs>
                    <a:gs pos="83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B0F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FFFFFF">
                      <a:alpha val="45882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17" name="椭圆 66"/>
                <p:cNvSpPr/>
                <p:nvPr/>
              </p:nvSpPr>
              <p:spPr>
                <a:xfrm>
                  <a:off x="3928487" y="2279319"/>
                  <a:ext cx="2628673" cy="2628673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rgbClr val="FFFFFF">
                      <a:alpha val="58039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18" name="椭圆 5"/>
                <p:cNvSpPr/>
                <p:nvPr/>
              </p:nvSpPr>
              <p:spPr>
                <a:xfrm rot="18046632">
                  <a:off x="2765576" y="2277132"/>
                  <a:ext cx="3528392" cy="176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392" h="1764196">
                      <a:moveTo>
                        <a:pt x="1764196" y="0"/>
                      </a:moveTo>
                      <a:cubicBezTo>
                        <a:pt x="2738535" y="0"/>
                        <a:pt x="3528392" y="789857"/>
                        <a:pt x="3528392" y="1764196"/>
                      </a:cubicBezTo>
                      <a:lnTo>
                        <a:pt x="0" y="1764196"/>
                      </a:lnTo>
                      <a:cubicBezTo>
                        <a:pt x="0" y="789857"/>
                        <a:pt x="789857" y="0"/>
                        <a:pt x="17641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039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</p:grpSp>
          <p:sp>
            <p:nvSpPr>
              <p:cNvPr id="14" name="สี่เหลี่ยมผืนผ้า 51"/>
              <p:cNvSpPr/>
              <p:nvPr/>
            </p:nvSpPr>
            <p:spPr>
              <a:xfrm>
                <a:off x="2407267" y="5286921"/>
                <a:ext cx="116410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  <a:t>ปัญหา</a:t>
                </a:r>
                <a:b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</a:br>
                <a: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  <a:t>ทุนชุมชน</a:t>
                </a:r>
                <a:endParaRPr lang="en-US" sz="2800" b="1" dirty="0">
                  <a:latin typeface="IrisUPC" pitchFamily="34" charset="-34"/>
                  <a:cs typeface="IrisUPC" pitchFamily="34" charset="-3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35124" y="6682800"/>
                <a:ext cx="2188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~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15%ของพื้นที่</a:t>
                </a:r>
                <a:endParaRPr lang="en-US" sz="3600" b="1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7396" y="4418636"/>
                <a:ext cx="1118387" cy="1148210"/>
              </a:xfrm>
              <a:prstGeom prst="rect">
                <a:avLst/>
              </a:prstGeom>
              <a:effectLst>
                <a:innerShdw blurRad="114300">
                  <a:srgbClr val="004D86"/>
                </a:innerShdw>
              </a:effec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392452" y="4555261"/>
                <a:ext cx="930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en-US" altLang="zh-CN" sz="6000" b="1" kern="0" noProof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risUPC" panose="020B0604020202020204" pitchFamily="34" charset="-34"/>
                    <a:ea typeface="微软雅黑" pitchFamily="34" charset="-122"/>
                    <a:cs typeface="IrisUPC" panose="020B0604020202020204" pitchFamily="34" charset="-34"/>
                  </a:rPr>
                  <a:t>4</a:t>
                </a:r>
                <a:endParaRPr kumimoji="0" lang="zh-CN" altLang="en-US" sz="6000" b="1" i="0" u="none" strike="noStrike" kern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risUPC" panose="020B0604020202020204" pitchFamily="34" charset="-34"/>
                  <a:ea typeface="微软雅黑" pitchFamily="34" charset="-122"/>
                  <a:cs typeface="IrisUPC" panose="020B0604020202020204" pitchFamily="34" charset="-34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46170" y="920023"/>
              <a:ext cx="2309026" cy="2969216"/>
              <a:chOff x="5481087" y="1034107"/>
              <a:chExt cx="2309026" cy="2969216"/>
            </a:xfrm>
          </p:grpSpPr>
          <p:grpSp>
            <p:nvGrpSpPr>
              <p:cNvPr id="41" name="组合 55"/>
              <p:cNvGrpSpPr/>
              <p:nvPr/>
            </p:nvGrpSpPr>
            <p:grpSpPr>
              <a:xfrm>
                <a:off x="5481087" y="1170355"/>
                <a:ext cx="2074902" cy="2339404"/>
                <a:chOff x="3491880" y="1395034"/>
                <a:chExt cx="3528392" cy="3978182"/>
              </a:xfrm>
            </p:grpSpPr>
            <p:sp>
              <p:nvSpPr>
                <p:cNvPr id="46" name="椭圆 56"/>
                <p:cNvSpPr/>
                <p:nvPr/>
              </p:nvSpPr>
              <p:spPr>
                <a:xfrm>
                  <a:off x="3491880" y="1844824"/>
                  <a:ext cx="3528392" cy="3528392"/>
                </a:xfrm>
                <a:prstGeom prst="ellipse">
                  <a:avLst/>
                </a:prstGeom>
                <a:solidFill>
                  <a:srgbClr val="0996FF"/>
                </a:solidFill>
                <a:ln w="25400" cap="flat" cmpd="sng" algn="ctr">
                  <a:solidFill>
                    <a:srgbClr val="FFFFFF">
                      <a:alpha val="76863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47" name="椭圆 57"/>
                <p:cNvSpPr/>
                <p:nvPr/>
              </p:nvSpPr>
              <p:spPr>
                <a:xfrm>
                  <a:off x="3635896" y="1973872"/>
                  <a:ext cx="3240360" cy="3240360"/>
                </a:xfrm>
                <a:prstGeom prst="ellipse">
                  <a:avLst/>
                </a:prstGeom>
                <a:gradFill flip="none" rotWithShape="1">
                  <a:gsLst>
                    <a:gs pos="72000">
                      <a:srgbClr val="0070C0">
                        <a:shade val="30000"/>
                        <a:satMod val="115000"/>
                      </a:srgbClr>
                    </a:gs>
                    <a:gs pos="83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B0F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FFFFFF">
                      <a:alpha val="45882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48" name="椭圆 58"/>
                <p:cNvSpPr/>
                <p:nvPr/>
              </p:nvSpPr>
              <p:spPr>
                <a:xfrm>
                  <a:off x="3928487" y="2279319"/>
                  <a:ext cx="2628673" cy="2628673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rgbClr val="FFFFFF">
                      <a:alpha val="58039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49" name="椭圆 5"/>
                <p:cNvSpPr/>
                <p:nvPr/>
              </p:nvSpPr>
              <p:spPr>
                <a:xfrm rot="18046632">
                  <a:off x="2765576" y="2277132"/>
                  <a:ext cx="3528392" cy="176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392" h="1764196">
                      <a:moveTo>
                        <a:pt x="1764196" y="0"/>
                      </a:moveTo>
                      <a:cubicBezTo>
                        <a:pt x="2738535" y="0"/>
                        <a:pt x="3528392" y="789857"/>
                        <a:pt x="3528392" y="1764196"/>
                      </a:cubicBezTo>
                      <a:lnTo>
                        <a:pt x="0" y="1764196"/>
                      </a:lnTo>
                      <a:cubicBezTo>
                        <a:pt x="0" y="789857"/>
                        <a:pt x="789857" y="0"/>
                        <a:pt x="17641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039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</p:grpSp>
          <p:sp>
            <p:nvSpPr>
              <p:cNvPr id="42" name="สี่เหลี่ยมผืนผ้า 49"/>
              <p:cNvSpPr/>
              <p:nvPr/>
            </p:nvSpPr>
            <p:spPr>
              <a:xfrm>
                <a:off x="5660482" y="1855628"/>
                <a:ext cx="167385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3200" b="1" dirty="0" smtClean="0">
                    <a:latin typeface="IrisUPC" pitchFamily="34" charset="-34"/>
                    <a:cs typeface="IrisUPC" pitchFamily="34" charset="-34"/>
                  </a:rPr>
                  <a:t>ปัญหา</a:t>
                </a:r>
              </a:p>
              <a:p>
                <a:pPr lvl="0" algn="ctr"/>
                <a:r>
                  <a:rPr lang="th-TH" sz="3200" b="1" dirty="0" smtClean="0">
                    <a:latin typeface="IrisUPC" pitchFamily="34" charset="-34"/>
                    <a:cs typeface="IrisUPC" pitchFamily="34" charset="-34"/>
                  </a:rPr>
                  <a:t>ความยากจน</a:t>
                </a:r>
                <a:endParaRPr lang="en-US" sz="3200" b="1" dirty="0">
                  <a:latin typeface="IrisUPC" pitchFamily="34" charset="-34"/>
                  <a:cs typeface="IrisUPC" pitchFamily="34" charset="-34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42936" y="3356992"/>
                <a:ext cx="2188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~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22%ของพื้นที่</a:t>
                </a:r>
                <a:endParaRPr lang="en-US" sz="3600" b="1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44" name="图片 3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71726" y="1034107"/>
                <a:ext cx="1118387" cy="1148210"/>
              </a:xfrm>
              <a:prstGeom prst="rect">
                <a:avLst/>
              </a:prstGeom>
              <a:effectLst>
                <a:innerShdw blurRad="114300">
                  <a:srgbClr val="004D86"/>
                </a:innerShdw>
              </a:effec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751272" y="1204279"/>
                <a:ext cx="930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en-US" altLang="zh-CN" sz="6000" b="1" kern="0" noProof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risUPC" panose="020B0604020202020204" pitchFamily="34" charset="-34"/>
                    <a:ea typeface="微软雅黑" pitchFamily="34" charset="-122"/>
                    <a:cs typeface="IrisUPC" panose="020B0604020202020204" pitchFamily="34" charset="-34"/>
                  </a:rPr>
                  <a:t>3</a:t>
                </a:r>
                <a:endParaRPr kumimoji="0" lang="zh-CN" altLang="en-US" sz="6000" b="1" i="0" u="none" strike="noStrike" kern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risUPC" panose="020B0604020202020204" pitchFamily="34" charset="-34"/>
                  <a:ea typeface="微软雅黑" pitchFamily="34" charset="-122"/>
                  <a:cs typeface="IrisUPC" panose="020B0604020202020204" pitchFamily="34" charset="-34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593438" y="3876967"/>
              <a:ext cx="2393725" cy="3056286"/>
              <a:chOff x="1976025" y="4398233"/>
              <a:chExt cx="2393725" cy="3056286"/>
            </a:xfrm>
          </p:grpSpPr>
          <p:grpSp>
            <p:nvGrpSpPr>
              <p:cNvPr id="52" name="组合 63"/>
              <p:cNvGrpSpPr/>
              <p:nvPr/>
            </p:nvGrpSpPr>
            <p:grpSpPr>
              <a:xfrm>
                <a:off x="1976025" y="4468784"/>
                <a:ext cx="2074902" cy="2339404"/>
                <a:chOff x="3491880" y="1395034"/>
                <a:chExt cx="3528392" cy="3978182"/>
              </a:xfrm>
            </p:grpSpPr>
            <p:sp>
              <p:nvSpPr>
                <p:cNvPr id="57" name="椭圆 64"/>
                <p:cNvSpPr/>
                <p:nvPr/>
              </p:nvSpPr>
              <p:spPr>
                <a:xfrm>
                  <a:off x="3491880" y="1844824"/>
                  <a:ext cx="3528392" cy="3528392"/>
                </a:xfrm>
                <a:prstGeom prst="ellipse">
                  <a:avLst/>
                </a:prstGeom>
                <a:solidFill>
                  <a:srgbClr val="0996FF"/>
                </a:solidFill>
                <a:ln w="25400" cap="flat" cmpd="sng" algn="ctr">
                  <a:solidFill>
                    <a:srgbClr val="FFFFFF">
                      <a:alpha val="76863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58" name="椭圆 65"/>
                <p:cNvSpPr/>
                <p:nvPr/>
              </p:nvSpPr>
              <p:spPr>
                <a:xfrm>
                  <a:off x="3635896" y="1973872"/>
                  <a:ext cx="3240360" cy="3240360"/>
                </a:xfrm>
                <a:prstGeom prst="ellipse">
                  <a:avLst/>
                </a:prstGeom>
                <a:gradFill flip="none" rotWithShape="1">
                  <a:gsLst>
                    <a:gs pos="72000">
                      <a:srgbClr val="0070C0">
                        <a:shade val="30000"/>
                        <a:satMod val="115000"/>
                      </a:srgbClr>
                    </a:gs>
                    <a:gs pos="83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B0F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FFFFFF">
                      <a:alpha val="45882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59" name="椭圆 66"/>
                <p:cNvSpPr/>
                <p:nvPr/>
              </p:nvSpPr>
              <p:spPr>
                <a:xfrm>
                  <a:off x="3928487" y="2279319"/>
                  <a:ext cx="2628673" cy="2628673"/>
                </a:xfrm>
                <a:prstGeom prst="ellipse">
                  <a:avLst/>
                </a:prstGeom>
                <a:solidFill>
                  <a:srgbClr val="FFFF00"/>
                </a:solidFill>
                <a:ln w="28575" cap="flat" cmpd="sng" algn="ctr">
                  <a:solidFill>
                    <a:srgbClr val="FFFFFF">
                      <a:alpha val="58039"/>
                    </a:srgbClr>
                  </a:solidFill>
                  <a:prstDash val="solid"/>
                </a:ln>
                <a:effectLst>
                  <a:outerShdw blurRad="4318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  <p:sp>
              <p:nvSpPr>
                <p:cNvPr id="60" name="椭圆 5"/>
                <p:cNvSpPr/>
                <p:nvPr/>
              </p:nvSpPr>
              <p:spPr>
                <a:xfrm rot="18046632">
                  <a:off x="2765576" y="2277132"/>
                  <a:ext cx="3528392" cy="1764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392" h="1764196">
                      <a:moveTo>
                        <a:pt x="1764196" y="0"/>
                      </a:moveTo>
                      <a:cubicBezTo>
                        <a:pt x="2738535" y="0"/>
                        <a:pt x="3528392" y="789857"/>
                        <a:pt x="3528392" y="1764196"/>
                      </a:cubicBezTo>
                      <a:lnTo>
                        <a:pt x="0" y="1764196"/>
                      </a:lnTo>
                      <a:cubicBezTo>
                        <a:pt x="0" y="789857"/>
                        <a:pt x="789857" y="0"/>
                        <a:pt x="17641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8039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risUPC" pitchFamily="34" charset="-34"/>
                    <a:ea typeface="宋体"/>
                    <a:cs typeface="IrisUPC" pitchFamily="34" charset="-34"/>
                  </a:endParaRPr>
                </a:p>
              </p:txBody>
            </p:sp>
          </p:grpSp>
          <p:sp>
            <p:nvSpPr>
              <p:cNvPr id="53" name="สี่เหลี่ยมผืนผ้า 51"/>
              <p:cNvSpPr/>
              <p:nvPr/>
            </p:nvSpPr>
            <p:spPr>
              <a:xfrm>
                <a:off x="2035372" y="5300569"/>
                <a:ext cx="190789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  <a:t>ปัญหา</a:t>
                </a:r>
                <a:b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</a:br>
                <a:r>
                  <a:rPr lang="th-TH" sz="2800" b="1" dirty="0" smtClean="0">
                    <a:latin typeface="IrisUPC" pitchFamily="34" charset="-34"/>
                    <a:cs typeface="IrisUPC" pitchFamily="34" charset="-34"/>
                  </a:rPr>
                  <a:t>ความเสี่ยงชุมชน</a:t>
                </a:r>
                <a:endParaRPr lang="en-US" sz="2800" b="1" dirty="0">
                  <a:latin typeface="IrisUPC" pitchFamily="34" charset="-34"/>
                  <a:cs typeface="IrisUPC" pitchFamily="34" charset="-34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000906" y="6808188"/>
                <a:ext cx="1976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~7</a:t>
                </a:r>
                <a:r>
                  <a:rPr lang="th-TH" sz="3600" b="1" dirty="0" smtClean="0">
                    <a:solidFill>
                      <a:srgbClr val="FF0000"/>
                    </a:solidFill>
                    <a:latin typeface="IrisUPC"/>
                    <a:cs typeface="IrisUPC"/>
                  </a:rPr>
                  <a:t>%ของพื้นที่</a:t>
                </a:r>
                <a:endParaRPr lang="en-US" sz="3600" b="1" dirty="0">
                  <a:solidFill>
                    <a:srgbClr val="FF0000"/>
                  </a:solidFill>
                  <a:latin typeface="IrisUPC"/>
                  <a:cs typeface="IrisUPC"/>
                </a:endParaRPr>
              </a:p>
            </p:txBody>
          </p:sp>
          <p:pic>
            <p:nvPicPr>
              <p:cNvPr id="55" name="图片 3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1363" y="4398233"/>
                <a:ext cx="1118387" cy="1148210"/>
              </a:xfrm>
              <a:prstGeom prst="rect">
                <a:avLst/>
              </a:prstGeom>
              <a:effectLst>
                <a:innerShdw blurRad="114300">
                  <a:srgbClr val="004D86"/>
                </a:innerShdw>
              </a:effectLst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3347231" y="4582577"/>
                <a:ext cx="930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80000"/>
                  </a:lnSpc>
                  <a:defRPr/>
                </a:pPr>
                <a:r>
                  <a:rPr lang="en-US" altLang="zh-CN" sz="6000" b="1" kern="0" noProof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risUPC" panose="020B0604020202020204" pitchFamily="34" charset="-34"/>
                    <a:ea typeface="微软雅黑" pitchFamily="34" charset="-122"/>
                    <a:cs typeface="IrisUPC" panose="020B0604020202020204" pitchFamily="34" charset="-34"/>
                  </a:rPr>
                  <a:t>5</a:t>
                </a:r>
                <a:endParaRPr kumimoji="0" lang="zh-CN" altLang="en-US" sz="6000" b="1" i="0" u="none" strike="noStrike" kern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risUPC" panose="020B0604020202020204" pitchFamily="34" charset="-34"/>
                  <a:ea typeface="微软雅黑" pitchFamily="34" charset="-122"/>
                  <a:cs typeface="IrisUPC" panose="020B0604020202020204" pitchFamily="34" charset="-34"/>
                </a:endParaRPr>
              </a:p>
            </p:txBody>
          </p:sp>
        </p:grpSp>
      </p:grp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5623" y="55878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การวิเคราะห์ปัญหาของพื้นที่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53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34"/>
          <p:cNvGrpSpPr/>
          <p:nvPr/>
        </p:nvGrpSpPr>
        <p:grpSpPr>
          <a:xfrm rot="5400000">
            <a:off x="-1588453" y="1650629"/>
            <a:ext cx="4230920" cy="1054014"/>
            <a:chOff x="181826" y="4154720"/>
            <a:chExt cx="8595491" cy="2141325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4115679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320591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720097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267677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81826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2815508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292159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796939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7897105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181958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753596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6182618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7825655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矩形 5"/>
          <p:cNvSpPr/>
          <p:nvPr/>
        </p:nvSpPr>
        <p:spPr>
          <a:xfrm>
            <a:off x="387608" y="118981"/>
            <a:ext cx="8440216" cy="7940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  <a:tileRect/>
          </a:gradFill>
          <a:ln w="25400" algn="ctr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400" dirty="0">
              <a:solidFill>
                <a:schemeClr val="bg1"/>
              </a:solidFill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</p:txBody>
      </p:sp>
      <p:sp>
        <p:nvSpPr>
          <p:cNvPr id="34" name="Title 5"/>
          <p:cNvSpPr txBox="1">
            <a:spLocks/>
          </p:cNvSpPr>
          <p:nvPr/>
        </p:nvSpPr>
        <p:spPr bwMode="auto">
          <a:xfrm>
            <a:off x="615072" y="-46597"/>
            <a:ext cx="8317449" cy="11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จัดทำ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/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ปรับ แผน</a:t>
            </a:r>
            <a:r>
              <a:rPr lang="th-TH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บูรณา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การการพัฒนาคุณภาพ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ชีวิต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5" name="矩形 117"/>
          <p:cNvSpPr/>
          <p:nvPr/>
        </p:nvSpPr>
        <p:spPr>
          <a:xfrm flipV="1">
            <a:off x="295775" y="1452857"/>
            <a:ext cx="11809312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aphicFrame>
        <p:nvGraphicFramePr>
          <p:cNvPr id="3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86693"/>
              </p:ext>
            </p:extLst>
          </p:nvPr>
        </p:nvGraphicFramePr>
        <p:xfrm>
          <a:off x="1650470" y="1624398"/>
          <a:ext cx="3001130" cy="40937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68925"/>
                <a:gridCol w="1332205"/>
              </a:tblGrid>
              <a:tr h="6238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Outputs</a:t>
                      </a:r>
                      <a:endParaRPr lang="en-US" sz="2400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92D050"/>
                        </a:gs>
                        <a:gs pos="53000">
                          <a:srgbClr val="538022"/>
                        </a:gs>
                        <a:gs pos="0">
                          <a:srgbClr val="2B4212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536">
                <a:tc gridSpan="2"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กิจกรรม</a:t>
                      </a:r>
                      <a:r>
                        <a:rPr lang="en-US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</a:t>
                      </a:r>
                      <a:r>
                        <a:rPr lang="th-TH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ผู้มีส่วนร่วม</a:t>
                      </a:r>
                      <a:endParaRPr lang="en-US" sz="2400" b="1" dirty="0">
                        <a:solidFill>
                          <a:srgbClr val="2B4212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52000">
                          <a:srgbClr val="E1F2CE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2B421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52000">
                          <a:srgbClr val="E1F2CE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977325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การจัดเวิร์ค</a:t>
                      </a:r>
                      <a:r>
                        <a:rPr lang="th-TH" sz="1400" b="1" dirty="0" err="1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ชอป</a:t>
                      </a:r>
                      <a:endParaRPr lang="th-TH" sz="1400" b="1" dirty="0" smtClean="0">
                        <a:solidFill>
                          <a:srgbClr val="2B421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การประชุม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การจัดส่ง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การพัฒนาผลิตภัณฑ์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การอบรม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การแนะแนว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การสื่อสาร</a:t>
                      </a:r>
                      <a:endParaRPr lang="en-US" sz="1400" b="1" dirty="0">
                        <a:solidFill>
                          <a:srgbClr val="2B421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8EEC0"/>
                        </a:gs>
                        <a:gs pos="100000">
                          <a:srgbClr val="F0F9E7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ภาคี 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ผู้มีส่วนได้ส่วนเสีย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ผู้รับบริการ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ผู้มีอำนาจตัดสินใจ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ลูกค้า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9682"/>
              </p:ext>
            </p:extLst>
          </p:nvPr>
        </p:nvGraphicFramePr>
        <p:xfrm>
          <a:off x="4745103" y="1615226"/>
          <a:ext cx="4262417" cy="40943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21746"/>
                <a:gridCol w="1368896"/>
                <a:gridCol w="1471775"/>
              </a:tblGrid>
              <a:tr h="62397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Out comes - Impact</a:t>
                      </a:r>
                      <a:endParaRPr lang="en-US" sz="2400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0071B0"/>
                        </a:gs>
                        <a:gs pos="53000">
                          <a:srgbClr val="00609F"/>
                        </a:gs>
                        <a:gs pos="0">
                          <a:srgbClr val="00206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613"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ระยะสั้น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  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ระยะกลาง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 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ระยะยาว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977789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เกิดการเรียนรู้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การตะหนักรู้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มีองค์ความรู้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มีทัศนคติที่ดี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เกิดทักษะ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การแสดงความคิดเห็น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แรงบันดาล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มีแรงกระตุ้น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เกิดเป็นลักษณะนิสัย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เกิดเป็นประเด็นการตัดสินใจ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ถูกทำให้เป็นระดับนโยบาย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เปลี่ยนแลงระดับสังคม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มีการเปลี่ยนแปลงระดับสังคม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เศรษฐกิจ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พลเมือง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สิ่งแวดล้อม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27451"/>
              </p:ext>
            </p:extLst>
          </p:nvPr>
        </p:nvGraphicFramePr>
        <p:xfrm>
          <a:off x="99133" y="1628800"/>
          <a:ext cx="1454253" cy="40808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4253"/>
              </a:tblGrid>
              <a:tr h="10739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Inputs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ปัจจัยนำเข้า</a:t>
                      </a:r>
                      <a:endParaRPr lang="en-US" sz="2400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6"/>
                        </a:gs>
                        <a:gs pos="0">
                          <a:schemeClr val="accent6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00683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เจ้าหน้าที่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อาสาสมัคร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ระยะเวลา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งบประมาณ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งานวิจัย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วัสดุ</a:t>
                      </a:r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อุปกรณ์</a:t>
                      </a:r>
                    </a:p>
                    <a:p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เทคโนโลยี</a:t>
                      </a:r>
                    </a:p>
                    <a:p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หน่วยงานภาคี</a:t>
                      </a:r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95465" y="903671"/>
            <a:ext cx="7864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Program Action</a:t>
            </a:r>
            <a:endParaRPr lang="en-US" sz="44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0" name="Round Same Side Corner Rectangle 50"/>
          <p:cNvSpPr/>
          <p:nvPr/>
        </p:nvSpPr>
        <p:spPr>
          <a:xfrm>
            <a:off x="277812" y="5900010"/>
            <a:ext cx="3984705" cy="367129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ข้อสมมุติฐาน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1" name="Round Same Side Corner Rectangle 50"/>
          <p:cNvSpPr/>
          <p:nvPr/>
        </p:nvSpPr>
        <p:spPr>
          <a:xfrm>
            <a:off x="5081299" y="5899723"/>
            <a:ext cx="3910301" cy="367130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ปัจจัยกระทบภายนอก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pSp>
        <p:nvGrpSpPr>
          <p:cNvPr id="42" name="กลุ่ม 63"/>
          <p:cNvGrpSpPr/>
          <p:nvPr/>
        </p:nvGrpSpPr>
        <p:grpSpPr>
          <a:xfrm>
            <a:off x="458729" y="5762388"/>
            <a:ext cx="808049" cy="338444"/>
            <a:chOff x="895465" y="5781266"/>
            <a:chExt cx="808049" cy="338444"/>
          </a:xfrm>
        </p:grpSpPr>
        <p:sp>
          <p:nvSpPr>
            <p:cNvPr id="43" name="ลูกศรขวา 64"/>
            <p:cNvSpPr/>
            <p:nvPr/>
          </p:nvSpPr>
          <p:spPr>
            <a:xfrm rot="5400000">
              <a:off x="1031131" y="5645600"/>
              <a:ext cx="207680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ลูกศรขวา 4"/>
            <p:cNvSpPr/>
            <p:nvPr/>
          </p:nvSpPr>
          <p:spPr>
            <a:xfrm rot="5400000">
              <a:off x="1270729" y="5686926"/>
              <a:ext cx="290753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sp>
        <p:nvSpPr>
          <p:cNvPr id="45" name="ลูกศรขวา 67"/>
          <p:cNvSpPr/>
          <p:nvPr/>
        </p:nvSpPr>
        <p:spPr>
          <a:xfrm rot="16200000">
            <a:off x="995465" y="5466499"/>
            <a:ext cx="213591" cy="479011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21013"/>
              <a:satOff val="-3893"/>
              <a:lumOff val="915"/>
              <a:alphaOff val="0"/>
            </a:schemeClr>
          </a:fillRef>
          <a:effectRef idx="3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กลุ่ม 69"/>
          <p:cNvGrpSpPr/>
          <p:nvPr/>
        </p:nvGrpSpPr>
        <p:grpSpPr>
          <a:xfrm>
            <a:off x="3608795" y="5818472"/>
            <a:ext cx="808049" cy="355930"/>
            <a:chOff x="4250251" y="5818472"/>
            <a:chExt cx="808049" cy="355930"/>
          </a:xfrm>
        </p:grpSpPr>
        <p:sp>
          <p:nvSpPr>
            <p:cNvPr id="47" name="ลูกศรขวา 70"/>
            <p:cNvSpPr/>
            <p:nvPr/>
          </p:nvSpPr>
          <p:spPr>
            <a:xfrm rot="5400000">
              <a:off x="4380552" y="5688171"/>
              <a:ext cx="218410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ลูกศรขวา 4"/>
            <p:cNvSpPr/>
            <p:nvPr/>
          </p:nvSpPr>
          <p:spPr>
            <a:xfrm rot="5400000">
              <a:off x="4618004" y="5734107"/>
              <a:ext cx="30577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grpSp>
        <p:nvGrpSpPr>
          <p:cNvPr id="49" name="กลุ่ม 72"/>
          <p:cNvGrpSpPr/>
          <p:nvPr/>
        </p:nvGrpSpPr>
        <p:grpSpPr>
          <a:xfrm>
            <a:off x="2874546" y="5459193"/>
            <a:ext cx="808047" cy="361248"/>
            <a:chOff x="3516002" y="5459193"/>
            <a:chExt cx="808047" cy="361248"/>
          </a:xfrm>
        </p:grpSpPr>
        <p:sp>
          <p:nvSpPr>
            <p:cNvPr id="50" name="ลูกศรขวา 73"/>
            <p:cNvSpPr/>
            <p:nvPr/>
          </p:nvSpPr>
          <p:spPr>
            <a:xfrm rot="16200000">
              <a:off x="3973708" y="5470099"/>
              <a:ext cx="221672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grpSp>
        <p:nvGrpSpPr>
          <p:cNvPr id="52" name="กลุ่ม 75"/>
          <p:cNvGrpSpPr/>
          <p:nvPr/>
        </p:nvGrpSpPr>
        <p:grpSpPr>
          <a:xfrm>
            <a:off x="5164029" y="5454845"/>
            <a:ext cx="808047" cy="348075"/>
            <a:chOff x="6610717" y="5459194"/>
            <a:chExt cx="808047" cy="348075"/>
          </a:xfrm>
        </p:grpSpPr>
        <p:sp>
          <p:nvSpPr>
            <p:cNvPr id="53" name="ลูกศรขวา 76"/>
            <p:cNvSpPr/>
            <p:nvPr/>
          </p:nvSpPr>
          <p:spPr>
            <a:xfrm rot="16200000">
              <a:off x="7072464" y="5460969"/>
              <a:ext cx="213589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ลูกศรขวา 4"/>
            <p:cNvSpPr/>
            <p:nvPr/>
          </p:nvSpPr>
          <p:spPr>
            <a:xfrm rot="16200000">
              <a:off x="6748612" y="5321299"/>
              <a:ext cx="29902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sp>
        <p:nvSpPr>
          <p:cNvPr id="55" name="ลูกศรขวา 79"/>
          <p:cNvSpPr/>
          <p:nvPr/>
        </p:nvSpPr>
        <p:spPr>
          <a:xfrm rot="5400000">
            <a:off x="5208292" y="5611659"/>
            <a:ext cx="240505" cy="479011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21013"/>
              <a:satOff val="-3893"/>
              <a:lumOff val="915"/>
              <a:alphaOff val="0"/>
            </a:schemeClr>
          </a:fillRef>
          <a:effectRef idx="3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" name="กลุ่ม 81"/>
          <p:cNvGrpSpPr/>
          <p:nvPr/>
        </p:nvGrpSpPr>
        <p:grpSpPr>
          <a:xfrm>
            <a:off x="8361360" y="5812258"/>
            <a:ext cx="808048" cy="315870"/>
            <a:chOff x="10505696" y="5858536"/>
            <a:chExt cx="808048" cy="315870"/>
          </a:xfrm>
        </p:grpSpPr>
        <p:sp>
          <p:nvSpPr>
            <p:cNvPr id="57" name="ลูกศรขวา 82"/>
            <p:cNvSpPr/>
            <p:nvPr/>
          </p:nvSpPr>
          <p:spPr>
            <a:xfrm rot="5400000">
              <a:off x="10632391" y="5750082"/>
              <a:ext cx="225621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ลูกศรขวา 4"/>
            <p:cNvSpPr/>
            <p:nvPr/>
          </p:nvSpPr>
          <p:spPr>
            <a:xfrm rot="5400000">
              <a:off x="10868401" y="5729063"/>
              <a:ext cx="315870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grpSp>
        <p:nvGrpSpPr>
          <p:cNvPr id="59" name="กลุ่ม 84"/>
          <p:cNvGrpSpPr/>
          <p:nvPr/>
        </p:nvGrpSpPr>
        <p:grpSpPr>
          <a:xfrm>
            <a:off x="8223935" y="5516059"/>
            <a:ext cx="808047" cy="324037"/>
            <a:chOff x="9793455" y="5459196"/>
            <a:chExt cx="808047" cy="324037"/>
          </a:xfrm>
        </p:grpSpPr>
        <p:sp>
          <p:nvSpPr>
            <p:cNvPr id="60" name="ลูกศรขวา 85"/>
            <p:cNvSpPr/>
            <p:nvPr/>
          </p:nvSpPr>
          <p:spPr>
            <a:xfrm rot="16200000">
              <a:off x="10262577" y="5444308"/>
              <a:ext cx="198839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ลูกศรขวา 4"/>
            <p:cNvSpPr/>
            <p:nvPr/>
          </p:nvSpPr>
          <p:spPr>
            <a:xfrm rot="16200000">
              <a:off x="9941675" y="5310976"/>
              <a:ext cx="27837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grpSp>
        <p:nvGrpSpPr>
          <p:cNvPr id="62" name="กลุ่ม 87"/>
          <p:cNvGrpSpPr/>
          <p:nvPr/>
        </p:nvGrpSpPr>
        <p:grpSpPr>
          <a:xfrm>
            <a:off x="0" y="6381328"/>
            <a:ext cx="9169408" cy="504056"/>
            <a:chOff x="0" y="6381328"/>
            <a:chExt cx="12192000" cy="504056"/>
          </a:xfrm>
        </p:grpSpPr>
        <p:sp>
          <p:nvSpPr>
            <p:cNvPr id="63" name="สี่เหลี่ยมผืนผ้ามุมมน 88"/>
            <p:cNvSpPr/>
            <p:nvPr/>
          </p:nvSpPr>
          <p:spPr>
            <a:xfrm>
              <a:off x="0" y="6381328"/>
              <a:ext cx="12192000" cy="4627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3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สี่เหลี่ยมผืนผ้ามุมมน 4"/>
            <p:cNvSpPr/>
            <p:nvPr/>
          </p:nvSpPr>
          <p:spPr>
            <a:xfrm>
              <a:off x="344820" y="6449779"/>
              <a:ext cx="11502360" cy="43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isUPC" panose="020B0604020202020204" pitchFamily="34" charset="-34"/>
                  <a:cs typeface="IrisUPC" panose="020B0604020202020204" pitchFamily="34" charset="-34"/>
                </a:rPr>
                <a:t>การประเมินผล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endParaRPr>
            </a:p>
          </p:txBody>
        </p:sp>
      </p:grpSp>
      <p:grpSp>
        <p:nvGrpSpPr>
          <p:cNvPr id="65" name="กลุ่ม 90"/>
          <p:cNvGrpSpPr/>
          <p:nvPr/>
        </p:nvGrpSpPr>
        <p:grpSpPr>
          <a:xfrm rot="5400000">
            <a:off x="1698430" y="1170699"/>
            <a:ext cx="642470" cy="1300455"/>
            <a:chOff x="3516002" y="5459193"/>
            <a:chExt cx="642470" cy="535913"/>
          </a:xfrm>
        </p:grpSpPr>
        <p:sp>
          <p:nvSpPr>
            <p:cNvPr id="66" name="ลูกศรขวา 91"/>
            <p:cNvSpPr/>
            <p:nvPr/>
          </p:nvSpPr>
          <p:spPr>
            <a:xfrm rot="16200000">
              <a:off x="3815929" y="5652562"/>
              <a:ext cx="206076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grpSp>
        <p:nvGrpSpPr>
          <p:cNvPr id="68" name="กลุ่ม 93"/>
          <p:cNvGrpSpPr/>
          <p:nvPr/>
        </p:nvGrpSpPr>
        <p:grpSpPr>
          <a:xfrm rot="5400000">
            <a:off x="4478518" y="1254937"/>
            <a:ext cx="808047" cy="876608"/>
            <a:chOff x="3516002" y="5459193"/>
            <a:chExt cx="808047" cy="361247"/>
          </a:xfrm>
        </p:grpSpPr>
        <p:sp>
          <p:nvSpPr>
            <p:cNvPr id="69" name="ลูกศรขวา 94"/>
            <p:cNvSpPr/>
            <p:nvPr/>
          </p:nvSpPr>
          <p:spPr>
            <a:xfrm rot="16200000">
              <a:off x="3981506" y="5477896"/>
              <a:ext cx="206076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</p:grpSp>
      <p:sp>
        <p:nvSpPr>
          <p:cNvPr id="71" name="ลูกศรโค้งซ้าย 96"/>
          <p:cNvSpPr/>
          <p:nvPr/>
        </p:nvSpPr>
        <p:spPr>
          <a:xfrm>
            <a:off x="8828058" y="2019795"/>
            <a:ext cx="536479" cy="648695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1143000"/>
            <a:ext cx="7924800" cy="5486400"/>
            <a:chOff x="1468910" y="838200"/>
            <a:chExt cx="5478937" cy="4772024"/>
          </a:xfrm>
        </p:grpSpPr>
        <p:pic>
          <p:nvPicPr>
            <p:cNvPr id="15362" name="Picture 2" descr="D:\Usres\seksan\AppData\Local\Temp\SNAGHTML8ba95b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7151" y="838200"/>
              <a:ext cx="4370696" cy="330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7151" y="2819400"/>
              <a:ext cx="916675" cy="941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19984" y="2561230"/>
              <a:ext cx="900752" cy="145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5800" y="2879679"/>
              <a:ext cx="738118" cy="98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3918" y="2745475"/>
              <a:ext cx="1009934" cy="108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910" y="872126"/>
              <a:ext cx="1104900" cy="42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4776" y="4157592"/>
              <a:ext cx="731365" cy="973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9016" y="4121908"/>
              <a:ext cx="94297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86275" y="4150483"/>
              <a:ext cx="790575" cy="1076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50794" y="4121908"/>
              <a:ext cx="776181" cy="1488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356141" y="4581525"/>
              <a:ext cx="16384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423403" y="4552950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04353" y="3314700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64100" y="4562475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867400" y="3556380"/>
              <a:ext cx="335059" cy="6012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9553" y="2286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การจัดทำแผนงาน/โครงการแบบ</a:t>
            </a:r>
            <a:r>
              <a:rPr lang="th-TH" altLang="zh-CN" sz="4800" b="1" dirty="0" err="1" smtClean="0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4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8886" y="2715183"/>
            <a:ext cx="2469467" cy="2686260"/>
            <a:chOff x="-137734" y="2084077"/>
            <a:chExt cx="2469467" cy="268626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37734" y="2125868"/>
              <a:ext cx="2469467" cy="264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10140148-need-a-job-banner-and-icon-illustration-unemploymen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72" y="2084077"/>
              <a:ext cx="662253" cy="82306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9808" y="2486482"/>
              <a:ext cx="576064" cy="620426"/>
              <a:chOff x="6660232" y="4299385"/>
              <a:chExt cx="792088" cy="929815"/>
            </a:xfrm>
          </p:grpSpPr>
          <p:pic>
            <p:nvPicPr>
              <p:cNvPr id="19" name="Picture 18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20" name="Picture 19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26" name="Picture 25" descr="sci_logo_color-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998" y="3448052"/>
              <a:ext cx="556040" cy="56382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125640" y="1828800"/>
            <a:ext cx="5715000" cy="4297265"/>
            <a:chOff x="2125640" y="1828800"/>
            <a:chExt cx="5715000" cy="4297265"/>
          </a:xfrm>
        </p:grpSpPr>
        <p:pic>
          <p:nvPicPr>
            <p:cNvPr id="17412" name="Picture 4" descr="D:\Usres\seksan\AppData\Local\Temp\SNAGHTMLa049ef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62" b="100000" l="0" r="985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5640" y="1828800"/>
              <a:ext cx="5715000" cy="4297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ci_logo_color-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2125868"/>
              <a:ext cx="556040" cy="563824"/>
            </a:xfrm>
            <a:prstGeom prst="rect">
              <a:avLst/>
            </a:prstGeom>
          </p:spPr>
        </p:pic>
        <p:pic>
          <p:nvPicPr>
            <p:cNvPr id="7" name="Picture 6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8355" y="2253801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pic>
          <p:nvPicPr>
            <p:cNvPr id="8" name="Picture 7" descr="10140148-need-a-job-banner-and-icon-illustration-unemploymen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321" y="4050121"/>
              <a:ext cx="662253" cy="823068"/>
            </a:xfrm>
            <a:prstGeom prst="rect">
              <a:avLst/>
            </a:prstGeom>
          </p:spPr>
        </p:pic>
        <p:pic>
          <p:nvPicPr>
            <p:cNvPr id="10" name="Picture 9" descr="10140148-need-a-job-banner-and-icon-illustration-unemploymen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228" y="4068904"/>
              <a:ext cx="662253" cy="823068"/>
            </a:xfrm>
            <a:prstGeom prst="rect">
              <a:avLst/>
            </a:prstGeom>
          </p:spPr>
        </p:pic>
        <p:pic>
          <p:nvPicPr>
            <p:cNvPr id="11" name="Picture 10" descr="10140148-need-a-job-banner-and-icon-illustration-unemployment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104" y="2827830"/>
              <a:ext cx="662253" cy="82306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695108" y="3877318"/>
              <a:ext cx="576064" cy="620426"/>
              <a:chOff x="6660232" y="4299385"/>
              <a:chExt cx="792088" cy="929815"/>
            </a:xfrm>
          </p:grpSpPr>
          <p:pic>
            <p:nvPicPr>
              <p:cNvPr id="13" name="Picture 12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14" name="Picture 13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205736" y="2379479"/>
              <a:ext cx="576064" cy="620426"/>
              <a:chOff x="6660232" y="4299385"/>
              <a:chExt cx="792088" cy="929815"/>
            </a:xfrm>
          </p:grpSpPr>
          <p:pic>
            <p:nvPicPr>
              <p:cNvPr id="16" name="Picture 15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17" name="Picture 16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640826" y="5114616"/>
              <a:ext cx="576063" cy="620426"/>
              <a:chOff x="6660232" y="4299385"/>
              <a:chExt cx="792087" cy="929815"/>
            </a:xfrm>
          </p:grpSpPr>
          <p:pic>
            <p:nvPicPr>
              <p:cNvPr id="22" name="Picture 21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5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23" name="Picture 22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24" name="图片 27" descr="无标题666.bmp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6096000" y="1828800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7" descr="无标题666.bmp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4392801" y="2202558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5410200" y="2907145"/>
              <a:ext cx="576064" cy="620426"/>
              <a:chOff x="6660232" y="4299385"/>
              <a:chExt cx="792088" cy="929815"/>
            </a:xfrm>
          </p:grpSpPr>
          <p:pic>
            <p:nvPicPr>
              <p:cNvPr id="28" name="Picture 27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29" name="Picture 28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090340" y="2956302"/>
              <a:ext cx="576064" cy="620426"/>
              <a:chOff x="6660232" y="4299385"/>
              <a:chExt cx="792088" cy="929815"/>
            </a:xfrm>
          </p:grpSpPr>
          <p:pic>
            <p:nvPicPr>
              <p:cNvPr id="31" name="Picture 30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32" name="Picture 31" descr="poor_man_icon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71" b="89933" l="0" r="100000">
                            <a14:foregroundMark x1="45333" y1="15436" x2="45333" y2="15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4247448" y="4815343"/>
              <a:ext cx="714281" cy="864125"/>
              <a:chOff x="6660232" y="4299385"/>
              <a:chExt cx="792088" cy="929815"/>
            </a:xfrm>
          </p:grpSpPr>
          <p:pic>
            <p:nvPicPr>
              <p:cNvPr id="34" name="Picture 33" descr="education_higher_ed_landmark.png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35" name="Picture 34" descr="poor_man_icon.jpg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62" b="89904" l="0" r="100000">
                            <a14:foregroundMark x1="46237" y1="15385" x2="46237" y2="153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36" name="Picture 35" descr="sci_logo_color-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8699" y="4579960"/>
              <a:ext cx="556040" cy="563824"/>
            </a:xfrm>
            <a:prstGeom prst="rect">
              <a:avLst/>
            </a:prstGeom>
          </p:spPr>
        </p:pic>
        <p:pic>
          <p:nvPicPr>
            <p:cNvPr id="37" name="Picture 36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7783" y="3836405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pic>
          <p:nvPicPr>
            <p:cNvPr id="38" name="Picture 37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2252" y="5196637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pic>
          <p:nvPicPr>
            <p:cNvPr id="39" name="Picture 38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272" y="4725380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22256" y="685800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การใส่สัญลักษณ์แสดงสภาพปัญหาระดับอำเภอ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10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22256" y="590264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การใส่สัญลักษณ์แสดงสภาพปัญหาระดับจังหวัด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79789" y="1094541"/>
            <a:ext cx="6217178" cy="5539673"/>
            <a:chOff x="-73286" y="1397487"/>
            <a:chExt cx="5286778" cy="5218999"/>
          </a:xfrm>
        </p:grpSpPr>
        <p:pic>
          <p:nvPicPr>
            <p:cNvPr id="18440" name="Picture 8" descr="D:\Usres\seksan\AppData\Local\Temp\SNAGHTML108bff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57" b="100000" l="0" r="9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286" y="1397487"/>
              <a:ext cx="5286778" cy="5218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90" y="4633018"/>
              <a:ext cx="662253" cy="823068"/>
            </a:xfrm>
            <a:prstGeom prst="rect">
              <a:avLst/>
            </a:prstGeom>
          </p:spPr>
        </p:pic>
        <p:pic>
          <p:nvPicPr>
            <p:cNvPr id="51" name="Picture 50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484" y="3333359"/>
              <a:ext cx="662253" cy="823068"/>
            </a:xfrm>
            <a:prstGeom prst="rect">
              <a:avLst/>
            </a:prstGeom>
          </p:spPr>
        </p:pic>
        <p:pic>
          <p:nvPicPr>
            <p:cNvPr id="52" name="Picture 51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519" y="4057089"/>
              <a:ext cx="662253" cy="823068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1924355" y="1770526"/>
              <a:ext cx="576064" cy="620426"/>
              <a:chOff x="6660232" y="4299385"/>
              <a:chExt cx="792088" cy="929815"/>
            </a:xfrm>
          </p:grpSpPr>
          <p:pic>
            <p:nvPicPr>
              <p:cNvPr id="57" name="Picture 56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58" name="Picture 57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2784806" y="3839416"/>
              <a:ext cx="576064" cy="620426"/>
              <a:chOff x="6660232" y="4299385"/>
              <a:chExt cx="792088" cy="929815"/>
            </a:xfrm>
          </p:grpSpPr>
          <p:pic>
            <p:nvPicPr>
              <p:cNvPr id="60" name="Picture 59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61" name="Picture 60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65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1924355" y="2954299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0" y="4110585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sci_logo_color-1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8482" y="2458992"/>
              <a:ext cx="556040" cy="563824"/>
            </a:xfrm>
            <a:prstGeom prst="rect">
              <a:avLst/>
            </a:prstGeom>
          </p:spPr>
        </p:pic>
        <p:pic>
          <p:nvPicPr>
            <p:cNvPr id="72" name="Picture 71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7658" y="5005594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pic>
          <p:nvPicPr>
            <p:cNvPr id="73" name="Picture 72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825" y="4745579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grpSp>
          <p:nvGrpSpPr>
            <p:cNvPr id="74" name="Group 73"/>
            <p:cNvGrpSpPr/>
            <p:nvPr/>
          </p:nvGrpSpPr>
          <p:grpSpPr>
            <a:xfrm>
              <a:off x="231067" y="4666039"/>
              <a:ext cx="576064" cy="620426"/>
              <a:chOff x="6660232" y="4299385"/>
              <a:chExt cx="792088" cy="929815"/>
            </a:xfrm>
          </p:grpSpPr>
          <p:pic>
            <p:nvPicPr>
              <p:cNvPr id="75" name="Picture 74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76" name="Picture 75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1219200" y="4394509"/>
              <a:ext cx="576064" cy="620426"/>
              <a:chOff x="6660232" y="4299385"/>
              <a:chExt cx="792088" cy="929815"/>
            </a:xfrm>
          </p:grpSpPr>
          <p:pic>
            <p:nvPicPr>
              <p:cNvPr id="78" name="Picture 77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79" name="Picture 78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1185335" y="3717501"/>
              <a:ext cx="576064" cy="620426"/>
              <a:chOff x="6660232" y="4299385"/>
              <a:chExt cx="792088" cy="929815"/>
            </a:xfrm>
          </p:grpSpPr>
          <p:pic>
            <p:nvPicPr>
              <p:cNvPr id="81" name="Picture 80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82" name="Picture 81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83" name="Picture 82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405" y="4904362"/>
              <a:ext cx="662253" cy="823068"/>
            </a:xfrm>
            <a:prstGeom prst="rect">
              <a:avLst/>
            </a:prstGeom>
          </p:spPr>
        </p:pic>
        <p:pic>
          <p:nvPicPr>
            <p:cNvPr id="84" name="Picture 83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062" y="4267650"/>
              <a:ext cx="662253" cy="823068"/>
            </a:xfrm>
            <a:prstGeom prst="rect">
              <a:avLst/>
            </a:prstGeom>
          </p:spPr>
        </p:pic>
        <p:pic>
          <p:nvPicPr>
            <p:cNvPr id="85" name="Picture 84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14" y="3169254"/>
              <a:ext cx="662253" cy="823068"/>
            </a:xfrm>
            <a:prstGeom prst="rect">
              <a:avLst/>
            </a:prstGeom>
          </p:spPr>
        </p:pic>
        <p:pic>
          <p:nvPicPr>
            <p:cNvPr id="86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2271372" y="4382115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3693605" y="5181600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1549064" y="3462952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 descr="sci_logo_color-1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2938734"/>
              <a:ext cx="556040" cy="563824"/>
            </a:xfrm>
            <a:prstGeom prst="rect">
              <a:avLst/>
            </a:prstGeom>
          </p:spPr>
        </p:pic>
        <p:pic>
          <p:nvPicPr>
            <p:cNvPr id="91" name="Picture 90" descr="sci_logo_color-1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122" y="4125741"/>
              <a:ext cx="556040" cy="56382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930502" y="1511252"/>
            <a:ext cx="3841898" cy="3208695"/>
            <a:chOff x="2512398" y="1770526"/>
            <a:chExt cx="3266958" cy="3022954"/>
          </a:xfrm>
        </p:grpSpPr>
        <p:pic>
          <p:nvPicPr>
            <p:cNvPr id="18442" name="Picture 10" descr="D:\Usres\seksan\AppData\Local\Temp\SNAGHTML1096da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65" b="89686" l="3734" r="89627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398" y="1770526"/>
              <a:ext cx="3266958" cy="30229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sci_logo_color-1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035" y="3072774"/>
              <a:ext cx="556040" cy="563824"/>
            </a:xfrm>
            <a:prstGeom prst="rect">
              <a:avLst/>
            </a:prstGeom>
          </p:spPr>
        </p:pic>
        <p:pic>
          <p:nvPicPr>
            <p:cNvPr id="48" name="Picture 47" descr="new_icon_middle_class_family.png"/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5877" y="3022816"/>
              <a:ext cx="553912" cy="553912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pic>
          <p:nvPicPr>
            <p:cNvPr id="50" name="Picture 49" descr="10140148-need-a-job-banner-and-icon-illustration-unemploymen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6616" y1="37846" x2="36616" y2="37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39" y="3401237"/>
              <a:ext cx="662253" cy="823068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114469" y="2359657"/>
              <a:ext cx="576064" cy="620426"/>
              <a:chOff x="6660232" y="4299385"/>
              <a:chExt cx="792088" cy="929815"/>
            </a:xfrm>
          </p:grpSpPr>
          <p:pic>
            <p:nvPicPr>
              <p:cNvPr id="54" name="Picture 53" descr="education_higher_ed_landmark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6256" y="4653136"/>
                <a:ext cx="576064" cy="576064"/>
              </a:xfrm>
              <a:prstGeom prst="rect">
                <a:avLst/>
              </a:prstGeom>
            </p:spPr>
          </p:pic>
          <p:pic>
            <p:nvPicPr>
              <p:cNvPr id="55" name="Picture 54" descr="poor_man_icon.jp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33" b="89873" l="0" r="100000">
                            <a14:foregroundMark x1="45455" y1="15190" x2="45455" y2="151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2" y="4299385"/>
                <a:ext cx="432048" cy="929815"/>
              </a:xfrm>
              <a:prstGeom prst="rect">
                <a:avLst/>
              </a:prstGeom>
            </p:spPr>
          </p:pic>
        </p:grpSp>
        <p:pic>
          <p:nvPicPr>
            <p:cNvPr id="67" name="图片 27" descr="无标题666.bmp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2"/>
            <a:stretch>
              <a:fillRect/>
            </a:stretch>
          </p:blipFill>
          <p:spPr bwMode="auto">
            <a:xfrm>
              <a:off x="3880747" y="2345001"/>
              <a:ext cx="530259" cy="59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2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8" y="0"/>
            <a:ext cx="9121502" cy="6885383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4267201" y="2667000"/>
            <a:ext cx="3124200" cy="2286000"/>
          </a:xfrm>
          <a:prstGeom prst="star7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48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>
                <a:latin typeface="TH Niramit AS" pitchFamily="2" charset="-34"/>
                <a:cs typeface="TH Niramit AS" pitchFamily="2" charset="-34"/>
              </a:rPr>
              <a:t>ประกวดหมู่บ้านสารสนเทศชุมชนดีเด่นเพื่อพัฒนาเศรษฐกิจชุมชนและคุณภาพชีวิต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9045" y="1828800"/>
            <a:ext cx="800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สถานที่ดำเนินการ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หมู่บ้านสารสนเทศเพื่อพัฒนาคุณภาพชีวิต 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งบประมาณ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6,000 บาท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วิธีดำเนินการ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.+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สพอ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 จัดเวทีแลกเปลี่ยนเรียนรู้เรื่องข้อมูลสารสนเทศ และกำหนดแนวคิดการพัฒนาหมู่บ้านสารสนเทศ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2. นำโปรแกรม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CIA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มาวิเคราะห์ข้อมูล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.+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2ค. เพื่อปรับใช้กับบริบทของหมู่บ้าน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3.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.+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สพอ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. +หมู่บ้าน สรุปองค์ความรู้ที่ได้จากกระบวนการจัดทำสารสนเทศเพื่อการพัฒนาคุณภาพชีวิตและการบริหารจัดการ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th-TH" sz="28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35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648731" y="2317133"/>
            <a:ext cx="26604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-สารสนเทศตำบล (47.6)</a:t>
            </a:r>
          </a:p>
          <a:p>
            <a:pPr lvl="0">
              <a:defRPr/>
            </a:pP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การ</a:t>
            </a: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นำเสนอผล </a:t>
            </a:r>
            <a:r>
              <a:rPr lang="th-TH" altLang="zh-CN" sz="2400" b="1" kern="0" dirty="0" err="1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จปฐ</a:t>
            </a: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. </a:t>
            </a:r>
            <a:endParaRPr lang="th-TH" altLang="zh-CN" sz="2400" b="1" kern="0" dirty="0" smtClean="0">
              <a:solidFill>
                <a:srgbClr val="0000FF"/>
              </a:solidFill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  <a:p>
            <a:pPr lvl="0">
              <a:defRPr/>
            </a:pP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ระดับ </a:t>
            </a:r>
            <a:r>
              <a:rPr lang="th-TH" altLang="zh-CN" sz="2400" b="1" kern="0" dirty="0" err="1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อปท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. (4.3)</a:t>
            </a:r>
          </a:p>
          <a:p>
            <a:pPr>
              <a:defRPr/>
            </a:pP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-การนำเสนอผล </a:t>
            </a:r>
            <a:r>
              <a:rPr lang="th-TH" altLang="zh-CN" sz="2400" b="1" kern="0" dirty="0" err="1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จปฐ</a:t>
            </a: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. </a:t>
            </a:r>
            <a:endParaRPr lang="th-TH" altLang="zh-CN" sz="2400" b="1" kern="0" dirty="0" smtClean="0">
              <a:solidFill>
                <a:srgbClr val="0000FF"/>
              </a:solidFill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  <a:p>
            <a:pPr>
              <a:defRPr/>
            </a:pP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ระดับ อำเภอ (4.4)</a:t>
            </a:r>
            <a:endParaRPr kumimoji="0" lang="th-TH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  <a:p>
            <a:pPr lvl="0" algn="just">
              <a:defRPr/>
            </a:pPr>
            <a:r>
              <a:rPr lang="en-US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แผนพัฒนาอำเภอ</a:t>
            </a:r>
            <a:endParaRPr lang="en-US" altLang="zh-CN" sz="2400" b="1" kern="0" dirty="0">
              <a:solidFill>
                <a:srgbClr val="0000FF"/>
              </a:solidFill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1671" y="4689791"/>
            <a:ext cx="26693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altLang="zh-CN" sz="2400" b="1" kern="0" noProof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การนำเสนอผล </a:t>
            </a:r>
            <a:r>
              <a:rPr lang="th-TH" altLang="zh-CN" sz="2400" b="1" kern="0" noProof="0" dirty="0" err="1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จปฐ</a:t>
            </a:r>
            <a:r>
              <a:rPr lang="th-TH" altLang="zh-CN" sz="2400" b="1" kern="0" noProof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. ระดับ จังหวัด (4.5)</a:t>
            </a:r>
            <a:endParaRPr lang="en-US" altLang="zh-CN" sz="2400" b="1" kern="0" noProof="0" dirty="0" smtClean="0">
              <a:solidFill>
                <a:srgbClr val="0000FF"/>
              </a:solidFill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  <a:p>
            <a:pPr lvl="0"/>
            <a:r>
              <a:rPr kumimoji="0" lang="en-US" altLang="zh-CN" sz="2400" b="1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sz="2400" b="1" dirty="0">
                <a:solidFill>
                  <a:srgbClr val="0000FF"/>
                </a:solidFill>
                <a:latin typeface="IrisUPC" pitchFamily="34" charset="-34"/>
                <a:cs typeface="IrisUPC" pitchFamily="34" charset="-34"/>
              </a:rPr>
              <a:t>ส่งเสริมการใช้ประโยชน์ </a:t>
            </a:r>
          </a:p>
          <a:p>
            <a:pPr lvl="0"/>
            <a:r>
              <a:rPr lang="th-TH" sz="2400" b="1" dirty="0">
                <a:solidFill>
                  <a:srgbClr val="0000FF"/>
                </a:solidFill>
                <a:latin typeface="IrisUPC" pitchFamily="34" charset="-34"/>
                <a:cs typeface="IrisUPC" pitchFamily="34" charset="-34"/>
              </a:rPr>
              <a:t>แก่ภาคี</a:t>
            </a:r>
            <a:r>
              <a:rPr lang="th-TH" sz="2400" b="1" dirty="0" smtClean="0">
                <a:solidFill>
                  <a:srgbClr val="0000FF"/>
                </a:solidFill>
                <a:latin typeface="IrisUPC" pitchFamily="34" charset="-34"/>
                <a:cs typeface="IrisUPC" pitchFamily="34" charset="-34"/>
              </a:rPr>
              <a:t>การพัฒนา (4.6)</a:t>
            </a:r>
            <a:endParaRPr lang="th-TH" sz="2400" dirty="0">
              <a:solidFill>
                <a:srgbClr val="0000FF"/>
              </a:solidFill>
              <a:latin typeface="IrisUPC" pitchFamily="34" charset="-34"/>
              <a:cs typeface="IrisUPC" pitchFamily="34" charset="-34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noProof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altLang="zh-CN" sz="2400" b="1" kern="0" noProof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แผนพัฒนาจังหวัด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8731" y="303792"/>
            <a:ext cx="268606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 หมู่บ้านสารสนเทศ (47.5)</a:t>
            </a:r>
            <a:b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</a:b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</a:t>
            </a:r>
            <a:r>
              <a:rPr lang="th-TH" altLang="zh-CN" sz="2400" b="1" kern="0" dirty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 </a:t>
            </a:r>
            <a:r>
              <a:rPr lang="en-US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VDR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/>
            </a:r>
            <a:b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</a:b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 การรับรองข้อมูล </a:t>
            </a:r>
            <a:r>
              <a:rPr lang="th-TH" altLang="zh-CN" sz="2400" b="1" kern="0" dirty="0" err="1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จปฐ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- </a:t>
            </a:r>
            <a:r>
              <a:rPr lang="th-TH" altLang="zh-CN" sz="2400" b="1" kern="0" dirty="0" smtClean="0">
                <a:solidFill>
                  <a:srgbClr val="0000FF"/>
                </a:solidFill>
                <a:latin typeface="IrisUPC" pitchFamily="34" charset="-34"/>
                <a:ea typeface="微软雅黑" pitchFamily="34" charset="-122"/>
                <a:cs typeface="IrisUPC" pitchFamily="34" charset="-34"/>
              </a:rPr>
              <a:t>แผนชุมชน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risUPC" pitchFamily="34" charset="-34"/>
              <a:ea typeface="微软雅黑" pitchFamily="34" charset="-122"/>
              <a:cs typeface="IrisUPC" pitchFamily="34" charset="-34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7067" y="1057461"/>
            <a:ext cx="5139929" cy="4547234"/>
            <a:chOff x="2469993" y="2014770"/>
            <a:chExt cx="5139929" cy="4547234"/>
          </a:xfrm>
        </p:grpSpPr>
        <p:pic>
          <p:nvPicPr>
            <p:cNvPr id="32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174" y="3745424"/>
              <a:ext cx="2934467" cy="2519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993" y="3997610"/>
              <a:ext cx="2986558" cy="2564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7567" y="2014770"/>
              <a:ext cx="3251990" cy="279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3397567" y="4322163"/>
              <a:ext cx="16300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zh-CN" sz="4000" i="0" u="none" strike="noStrike" kern="0" cap="none" spc="0" normalizeH="0" baseline="0" noProof="0" dirty="0" err="1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dist="38100" dir="5400000" algn="t" rotWithShape="0">
                      <a:sysClr val="window" lastClr="FFFFFF">
                        <a:alpha val="35000"/>
                      </a:sysClr>
                    </a:outerShdw>
                  </a:effectLst>
                  <a:uLnTx/>
                  <a:uFillTx/>
                  <a:latin typeface="IrisUPC" pitchFamily="34" charset="-34"/>
                  <a:cs typeface="IrisUPC" pitchFamily="34" charset="-34"/>
                </a:rPr>
                <a:t>สพจ</a:t>
              </a:r>
              <a:r>
                <a:rPr kumimoji="0" lang="th-TH" altLang="zh-CN" sz="4000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dist="38100" dir="5400000" algn="t" rotWithShape="0">
                      <a:sysClr val="window" lastClr="FFFFFF">
                        <a:alpha val="35000"/>
                      </a:sysClr>
                    </a:outerShdw>
                  </a:effectLst>
                  <a:uLnTx/>
                  <a:uFillTx/>
                  <a:latin typeface="IrisUPC" pitchFamily="34" charset="-34"/>
                  <a:cs typeface="IrisUPC" pitchFamily="34" charset="-34"/>
                </a:rPr>
                <a:t>.</a:t>
              </a:r>
              <a:endParaRPr kumimoji="0" lang="zh-CN" altLang="en-US" sz="400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5400000" algn="t" rotWithShape="0">
                    <a:sysClr val="window" lastClr="FFFFFF">
                      <a:alpha val="35000"/>
                    </a:sysClr>
                  </a:outerShdw>
                </a:effectLst>
                <a:uLnTx/>
                <a:uFillTx/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687" y="4213608"/>
              <a:ext cx="21122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>
                  <a:rot lat="21311033" lon="1060273" rev="128173"/>
                </a:camera>
                <a:lightRig rig="threePt" dir="t"/>
              </a:scene3d>
              <a:sp3d extrusionH="12700">
                <a:bevelT w="82550" h="38100" prst="coolSlant"/>
              </a:sp3d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zh-CN" sz="4000" noProof="0" dirty="0" err="1" smtClean="0">
                  <a:solidFill>
                    <a:schemeClr val="tx1"/>
                  </a:solidFill>
                  <a:effectLst>
                    <a:outerShdw dist="38100" dir="5400000" algn="t" rotWithShape="0">
                      <a:sysClr val="window" lastClr="FFFFFF">
                        <a:alpha val="35000"/>
                      </a:sysClr>
                    </a:outerShdw>
                  </a:effectLst>
                  <a:latin typeface="IrisUPC" pitchFamily="34" charset="-34"/>
                  <a:cs typeface="IrisUPC" pitchFamily="34" charset="-34"/>
                </a:rPr>
                <a:t>สพอ</a:t>
              </a:r>
              <a:r>
                <a:rPr lang="th-TH" altLang="zh-CN" sz="4000" noProof="0" dirty="0" smtClean="0">
                  <a:solidFill>
                    <a:schemeClr val="tx1"/>
                  </a:solidFill>
                  <a:effectLst>
                    <a:outerShdw dist="38100" dir="5400000" algn="t" rotWithShape="0">
                      <a:sysClr val="window" lastClr="FFFFFF">
                        <a:alpha val="35000"/>
                      </a:sysClr>
                    </a:outerShdw>
                  </a:effectLst>
                  <a:latin typeface="IrisUPC" pitchFamily="34" charset="-34"/>
                  <a:cs typeface="IrisUPC" pitchFamily="34" charset="-34"/>
                </a:rPr>
                <a:t>.</a:t>
              </a:r>
              <a:endParaRPr kumimoji="0" lang="zh-CN" altLang="en-US" sz="400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5400000" algn="t" rotWithShape="0">
                    <a:sysClr val="window" lastClr="FFFFFF">
                      <a:alpha val="35000"/>
                    </a:sysClr>
                  </a:outerShdw>
                </a:effectLst>
                <a:uLnTx/>
                <a:uFillTx/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54399" y="2730782"/>
              <a:ext cx="180543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>
                  <a:rot lat="21311033" lon="1060273" rev="128173"/>
                </a:camera>
                <a:lightRig rig="threePt" dir="t"/>
              </a:scene3d>
              <a:sp3d extrusionH="12700">
                <a:bevelT w="82550" h="38100" prst="coolSlant"/>
              </a:sp3d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zh-CN" sz="4000" noProof="0" dirty="0" smtClean="0">
                  <a:solidFill>
                    <a:schemeClr val="tx1"/>
                  </a:solidFill>
                  <a:effectLst>
                    <a:outerShdw dist="38100" dir="5400000" algn="t" rotWithShape="0">
                      <a:sysClr val="window" lastClr="FFFFFF">
                        <a:alpha val="35000"/>
                      </a:sysClr>
                    </a:outerShdw>
                  </a:effectLst>
                  <a:latin typeface="IrisUPC" pitchFamily="34" charset="-34"/>
                  <a:cs typeface="IrisUPC" pitchFamily="34" charset="-34"/>
                </a:rPr>
                <a:t>ชุมชน</a:t>
              </a:r>
              <a:endParaRPr kumimoji="0" lang="zh-CN" altLang="en-US" sz="400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5400000" algn="t" rotWithShape="0">
                    <a:sysClr val="window" lastClr="FFFFFF">
                      <a:alpha val="35000"/>
                    </a:sysClr>
                  </a:outerShdw>
                </a:effectLst>
                <a:uLnTx/>
                <a:uFillTx/>
                <a:latin typeface="IrisUPC" pitchFamily="34" charset="-34"/>
                <a:cs typeface="IrisUPC" pitchFamily="34" charset="-34"/>
              </a:endParaRPr>
            </a:p>
          </p:txBody>
        </p:sp>
        <p:pic>
          <p:nvPicPr>
            <p:cNvPr id="44" name="รูปภาพ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1715" y="3200407"/>
              <a:ext cx="1308026" cy="9810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7" name="กลุ่ม 30"/>
            <p:cNvGrpSpPr/>
            <p:nvPr/>
          </p:nvGrpSpPr>
          <p:grpSpPr>
            <a:xfrm>
              <a:off x="2924190" y="2181470"/>
              <a:ext cx="1440160" cy="1899983"/>
              <a:chOff x="251520" y="1628800"/>
              <a:chExt cx="1283924" cy="2905669"/>
            </a:xfrm>
          </p:grpSpPr>
          <p:pic>
            <p:nvPicPr>
              <p:cNvPr id="48" name="图片 18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0" y="2602171"/>
                <a:ext cx="1283924" cy="961464"/>
              </a:xfrm>
              <a:prstGeom prst="rect">
                <a:avLst/>
              </a:prstGeom>
            </p:spPr>
          </p:pic>
          <p:pic>
            <p:nvPicPr>
              <p:cNvPr id="49" name="图片 19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862" y="3355989"/>
                <a:ext cx="1058797" cy="1165894"/>
              </a:xfrm>
              <a:prstGeom prst="rect">
                <a:avLst/>
              </a:prstGeom>
            </p:spPr>
          </p:pic>
          <p:pic>
            <p:nvPicPr>
              <p:cNvPr id="50" name="图片 2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862" y="1628800"/>
                <a:ext cx="1058797" cy="1165894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 flipH="1">
                <a:off x="581783" y="1658690"/>
                <a:ext cx="636954" cy="104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c</a:t>
                </a:r>
                <a:endParaRPr kumimoji="0" lang="zh-CN" altLang="en-US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flipH="1">
                <a:off x="575006" y="2748981"/>
                <a:ext cx="636954" cy="96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ysClr val="window" lastClr="FFFFFF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Arial Rounded MT Bold" pitchFamily="34" charset="0"/>
                    <a:cs typeface="Times New Roman" pitchFamily="18" charset="0"/>
                  </a:rPr>
                  <a:t>I</a:t>
                </a:r>
                <a:endParaRPr kumimoji="0" lang="zh-CN" altLang="en-US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 Rounded MT Bold" pitchFamily="34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flipH="1">
                <a:off x="575006" y="3564854"/>
                <a:ext cx="636954" cy="96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 smtClean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A</a:t>
                </a:r>
                <a:endParaRPr kumimoji="0" lang="zh-CN" altLang="en-US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pic>
        <p:nvPicPr>
          <p:cNvPr id="54" name="รูปภาพ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7338" y="-1000651"/>
            <a:ext cx="1711183" cy="3483221"/>
          </a:xfrm>
          <a:prstGeom prst="rect">
            <a:avLst/>
          </a:prstGeom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60" b="8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069" y="3737994"/>
            <a:ext cx="1250525" cy="9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369" y="3819828"/>
            <a:ext cx="831301" cy="87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Elbow Connector 56"/>
          <p:cNvCxnSpPr>
            <a:endCxn id="43" idx="1"/>
          </p:cNvCxnSpPr>
          <p:nvPr/>
        </p:nvCxnSpPr>
        <p:spPr>
          <a:xfrm flipV="1">
            <a:off x="4114800" y="1273288"/>
            <a:ext cx="1533931" cy="836946"/>
          </a:xfrm>
          <a:prstGeom prst="bentConnector3">
            <a:avLst/>
          </a:prstGeom>
          <a:ln w="28575"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flipV="1">
            <a:off x="5164715" y="3338187"/>
            <a:ext cx="518779" cy="395421"/>
          </a:xfrm>
          <a:prstGeom prst="bentConnector3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56" name="Elbow Connector 19455"/>
          <p:cNvCxnSpPr/>
          <p:nvPr/>
        </p:nvCxnSpPr>
        <p:spPr>
          <a:xfrm>
            <a:off x="2101473" y="4752854"/>
            <a:ext cx="3517434" cy="777931"/>
          </a:xfrm>
          <a:prstGeom prst="bentConnector3">
            <a:avLst>
              <a:gd name="adj1" fmla="val 724"/>
            </a:avLst>
          </a:prstGeom>
          <a:ln w="28575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26234" y="1643416"/>
            <a:ext cx="5427675" cy="1307592"/>
            <a:chOff x="1537054" y="1508477"/>
            <a:chExt cx="5427675" cy="130759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054" y="1508477"/>
              <a:ext cx="1162304" cy="13075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สี่เหลี่ยมผืนผ้า 17"/>
            <p:cNvSpPr/>
            <p:nvPr/>
          </p:nvSpPr>
          <p:spPr>
            <a:xfrm>
              <a:off x="2831349" y="1508477"/>
              <a:ext cx="4133380" cy="128587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นางกาญจนวรรณ  ช่วยมั่นคง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ผู้อำนวยการกลุ่มงานระบบสารสนเทศชุมชน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โทร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: 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02-1416277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         : 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089-9238408</a:t>
              </a:r>
              <a:endPara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1441" y="3200400"/>
            <a:ext cx="4298631" cy="1285876"/>
            <a:chOff x="1585840" y="4622440"/>
            <a:chExt cx="4298631" cy="128587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840" y="4622440"/>
              <a:ext cx="1143000" cy="128587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สี่เหลี่ยมผืนผ้า 27"/>
            <p:cNvSpPr/>
            <p:nvPr/>
          </p:nvSpPr>
          <p:spPr>
            <a:xfrm>
              <a:off x="2853120" y="4622440"/>
              <a:ext cx="3031351" cy="128587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นายเสนาะ  แสงมณี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นักวิชาการพัฒนาชุมชนชำนาญการ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โทร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: 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02-1416305</a:t>
              </a:r>
              <a:endParaRPr lang="en-US" sz="2000" b="1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การติดต่อเจ้าหน้าที่ผู้ประสานงาน</a:t>
            </a:r>
            <a:endParaRPr lang="th-TH" sz="5400" b="1" dirty="0"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05064" y="3204570"/>
            <a:ext cx="4296768" cy="1307592"/>
            <a:chOff x="1741952" y="1862083"/>
            <a:chExt cx="4296768" cy="1307592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952" y="1862083"/>
              <a:ext cx="1172987" cy="13075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สี่เหลี่ยมผืนผ้า 27"/>
            <p:cNvSpPr/>
            <p:nvPr/>
          </p:nvSpPr>
          <p:spPr>
            <a:xfrm>
              <a:off x="3024146" y="1883799"/>
              <a:ext cx="3014574" cy="128587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นายเสกสรร  ประวิเศษ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นักวิชาการพัฒนา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ชุมชนชำนาญการ</a:t>
              </a:r>
              <a:endPara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โทร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: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02-1416298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 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  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        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: 084-7788774</a:t>
              </a:r>
              <a:endPara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7686" y="4773924"/>
            <a:ext cx="4292386" cy="1308379"/>
            <a:chOff x="1741952" y="3275779"/>
            <a:chExt cx="4292386" cy="1308379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1952" y="3275779"/>
              <a:ext cx="1162050" cy="130837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สี่เหลี่ยมผืนผ้า 28"/>
            <p:cNvSpPr/>
            <p:nvPr/>
          </p:nvSpPr>
          <p:spPr>
            <a:xfrm>
              <a:off x="3011366" y="3284435"/>
              <a:ext cx="3022972" cy="128587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นางสาวนิตยา  แสงสว่าง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นักวิชาการคอมพิวเตอร์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โทร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: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02-1416263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  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7768" y="4759656"/>
            <a:ext cx="4324064" cy="1296734"/>
            <a:chOff x="1717882" y="4709159"/>
            <a:chExt cx="4142451" cy="1296734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7882" y="4717815"/>
              <a:ext cx="1215148" cy="12880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0" name="สี่เหลี่ยมผืนผ้า 29"/>
            <p:cNvSpPr/>
            <p:nvPr/>
          </p:nvSpPr>
          <p:spPr>
            <a:xfrm>
              <a:off x="3038660" y="4709159"/>
              <a:ext cx="2821673" cy="128587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นางสาวปริศนา  ช่วยมหาศักดิ์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นักวิชาการคอมพิวเตอร์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โทร </a:t>
              </a:r>
              <a:r>
                <a:rPr lang="en-US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:</a:t>
              </a:r>
              <a:r>
                <a:rPr lang="en-US" sz="2000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th-TH" sz="2000" b="1" dirty="0" smtClean="0">
                  <a:solidFill>
                    <a:schemeClr val="tx1"/>
                  </a:solidFill>
                  <a:latin typeface="TH Niramit AS" pitchFamily="2" charset="-34"/>
                  <a:cs typeface="TH Niramit AS" pitchFamily="2" charset="-34"/>
                </a:rPr>
                <a:t>02-1416305</a:t>
              </a:r>
              <a:endParaRPr lang="en-US" sz="2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066800" y="1447800"/>
            <a:ext cx="7162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</a:rPr>
              <a:t>Thank you </a:t>
            </a:r>
            <a:endParaRPr lang="th-TH" sz="115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>
                <a:latin typeface="TH Niramit AS" pitchFamily="2" charset="-34"/>
                <a:cs typeface="TH Niramit AS" pitchFamily="2" charset="-34"/>
              </a:rPr>
              <a:t>ประกวดหมู่บ้านสารสนเทศชุมชนดีเด่นเพื่อพัฒนาเศรษฐกิจชุมชนและคุณภาพ</a:t>
            </a:r>
            <a:r>
              <a:rPr lang="th-TH" b="1" dirty="0" smtClean="0">
                <a:latin typeface="TH Niramit AS" pitchFamily="2" charset="-34"/>
                <a:cs typeface="TH Niramit AS" pitchFamily="2" charset="-34"/>
              </a:rPr>
              <a:t>ชีวิต (ต่อ)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9044" y="1828800"/>
            <a:ext cx="81215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4.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.+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สพอ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. ให้การสนับสนุนการเผยแพร่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สารสนเทศ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ของ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หมู่บ้านผ่าน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ทางเว็ปไซต์</a:t>
            </a:r>
            <a:endParaRPr lang="th-TH" sz="28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	5.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กรมติดตามผลการดำเนินงานในพื้นที่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6. ประกวดหมู่บ้านสารสนเทศฯ ระดับเขตตรวจราชการ 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          (โล่และเงินรางวัลชนะเลิศระดับเขตตรวจราชการ 10,000 บาท)</a:t>
            </a: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7. รับโล่ และเงินรางวัล ในงาน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CD Day 2018</a:t>
            </a:r>
            <a:endParaRPr lang="th-TH" sz="28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08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>
                <a:latin typeface="TH Niramit AS" pitchFamily="2" charset="-34"/>
                <a:cs typeface="TH Niramit AS" pitchFamily="2" charset="-34"/>
              </a:rPr>
              <a:t>การจัดทำสารสนเทศตำบลต้นแบบเพื่อการพัฒนาคุณภาพชีวิต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9044" y="1600200"/>
            <a:ext cx="81977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สถานที่ดำเนินการ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สารสนเทศ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ตำบลต้นแบบเพื่อการพัฒนาคุณภาพชีวิต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งบประมาณ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27,100 บาท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ระยะเวลาดำเนินการ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b="1" dirty="0" err="1" smtClean="0">
                <a:latin typeface="TH Niramit AS" pitchFamily="2" charset="-34"/>
                <a:cs typeface="TH Niramit AS" pitchFamily="2" charset="-34"/>
              </a:rPr>
              <a:t>ไตรมาส</a:t>
            </a:r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2 ตำบลละ 3 วัน</a:t>
            </a:r>
          </a:p>
          <a:p>
            <a:pPr algn="thaiDist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วิธีดำเนินการ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: 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400" b="1" dirty="0" smtClean="0"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จัดทำสารสนเทศตำบลต้นแบบ </a:t>
            </a:r>
            <a:r>
              <a:rPr lang="th-TH" sz="2400" b="1" dirty="0" err="1" smtClean="0">
                <a:latin typeface="TH Niramit AS" pitchFamily="2" charset="-34"/>
                <a:cs typeface="TH Niramit AS" pitchFamily="2" charset="-34"/>
              </a:rPr>
              <a:t>ไตรมาส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2 (มกราคม–มีนาคม 2561)</a:t>
            </a: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2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. กรม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ติดตามผลการดำเนินงานใน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พื้นที่</a:t>
            </a:r>
          </a:p>
          <a:p>
            <a:pPr algn="thaiDist"/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	3. ประกวดสารสนเทศตำบลต้นแบบระดับเขตรวจราชการ</a:t>
            </a: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 - โล่รางวัล มอบแก่ </a:t>
            </a:r>
            <a:r>
              <a:rPr lang="th-TH" sz="2400" b="1" dirty="0" err="1" smtClean="0">
                <a:latin typeface="TH Niramit AS" pitchFamily="2" charset="-34"/>
                <a:cs typeface="TH Niramit AS" pitchFamily="2" charset="-34"/>
              </a:rPr>
              <a:t>อปท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.</a:t>
            </a: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   - เงิน</a:t>
            </a:r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รางวัลชนะเลิศระดับเขตตรวจราชการ 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15,000 บาท 	    	    มอบให้ </a:t>
            </a:r>
            <a:r>
              <a:rPr lang="th-TH" sz="2400" b="1" dirty="0" err="1" smtClean="0">
                <a:latin typeface="TH Niramit AS" pitchFamily="2" charset="-34"/>
                <a:cs typeface="TH Niramit AS" pitchFamily="2" charset="-34"/>
              </a:rPr>
              <a:t>สพจ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. ในการพัฒนาและขับเคลื่อนตำบลต้นแบบ</a:t>
            </a: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	4. รับโล่ และเงินรางวัล ในงาน 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CD Day 2018</a:t>
            </a:r>
            <a:r>
              <a:rPr lang="th-TH" sz="24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th-TH" sz="2800" b="1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0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5400" b="1" dirty="0" smtClean="0">
                <a:latin typeface="TH Niramit AS" pitchFamily="2" charset="-34"/>
                <a:cs typeface="TH Niramit AS" pitchFamily="2" charset="-34"/>
              </a:rPr>
              <a:t>ภารกิจของกลุ่มงาน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3648620"/>
              </p:ext>
            </p:extLst>
          </p:nvPr>
        </p:nvGraphicFramePr>
        <p:xfrm>
          <a:off x="990600" y="1315112"/>
          <a:ext cx="7467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38369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lvl="0"/>
            <a:r>
              <a:rPr lang="th-TH" sz="5400" b="1" dirty="0">
                <a:latin typeface="TH Niramit AS" pitchFamily="2" charset="-34"/>
                <a:cs typeface="TH Niramit AS" pitchFamily="2" charset="-34"/>
              </a:rPr>
              <a:t>หมู่บ้านสารสนเทศเพื่อการ</a:t>
            </a: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พัฒนา</a:t>
            </a:r>
            <a:br>
              <a:rPr lang="th-TH" sz="5400" b="1" dirty="0" smtClean="0">
                <a:latin typeface="TH Niramit AS" pitchFamily="2" charset="-34"/>
                <a:cs typeface="TH Niramit AS" pitchFamily="2" charset="-34"/>
              </a:rPr>
            </a:br>
            <a:r>
              <a:rPr lang="th-TH" sz="5400" b="1" dirty="0" smtClean="0">
                <a:latin typeface="TH Niramit AS" pitchFamily="2" charset="-34"/>
                <a:cs typeface="TH Niramit AS" pitchFamily="2" charset="-34"/>
              </a:rPr>
              <a:t>คุณภาพชีวิต</a:t>
            </a:r>
            <a:endParaRPr lang="zh-CN" altLang="en-US" sz="54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89044" y="1775261"/>
            <a:ext cx="819775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1. หลักเกณฑ์การคัดเลือกหมู่สารสนเทศฯ  ปี พ.ศ. 2561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อำเภอ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คัดเลือกหมู่บ้าน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สารน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เทศเป้าหมายของอำเภอๆ ละ 1 หมู่บ้าน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2800" dirty="0">
                <a:latin typeface="TH Niramit AS" pitchFamily="2" charset="-34"/>
                <a:cs typeface="TH Niramit AS" pitchFamily="2" charset="-34"/>
              </a:rPr>
            </a:b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รวมหมู่บ้านเป้าหมายระดับอำเภอ  จำนวน  878 หมู่บ้าน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    จังหวัด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- รวบรวม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หมู่บ้านสารสนเทศฯ เป้าหมายระดับอำเภอ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- คัดเลือก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หมู่บ้าน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สารสนเทศฯ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เป้าหมายจังหวัดจากระดับอำเภอ จังหวัด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ละ</a:t>
            </a:r>
          </a:p>
          <a:p>
            <a:pPr lvl="0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  1 หมู่บ้าน รวม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หมู่บ้านเป้าหมายระดับจังหวัด จำนวน 76 หมู่บ้าน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- แจ้ง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รายชื่อหมู่บ้านสารสนเทศให้กรมฯ ภายใน 28 กุมภาพันธ์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2561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จัดส่งเอกสารและไฟล์ข้อมูลถอดบทเรียนหมู่บ้านสารสนเทศฯ ระดับ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จังหวัด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และอำเภอ ภายในวันที่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31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พฤษภาคม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2561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79816"/>
            <a:ext cx="8686800" cy="4876800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9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Info</Template>
  <TotalTime>2677</TotalTime>
  <Words>1732</Words>
  <Application>Microsoft Office PowerPoint</Application>
  <PresentationFormat>On-screen Show (4:3)</PresentationFormat>
  <Paragraphs>418</Paragraphs>
  <Slides>52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PPT Info</vt:lpstr>
      <vt:lpstr>กลุ่มงานระบบสารสนเทศชุมชน</vt:lpstr>
      <vt:lpstr>กิจกรรม/โครงการ ปีงบฯ 2561</vt:lpstr>
      <vt:lpstr>พัฒนาบุคลากรด้านการจัดทำสารสนเทศ เพื่อการพัฒนาคุณภาพชีวิต </vt:lpstr>
      <vt:lpstr>ประชุมเชิงปฏิบัติการจัดทำสารสนเทศสัมมาชีพชุมชนระดับจังหวัด</vt:lpstr>
      <vt:lpstr>ประกวดหมู่บ้านสารสนเทศชุมชนดีเด่นเพื่อพัฒนาเศรษฐกิจชุมชนและคุณภาพชีวิต</vt:lpstr>
      <vt:lpstr>ประกวดหมู่บ้านสารสนเทศชุมชนดีเด่นเพื่อพัฒนาเศรษฐกิจชุมชนและคุณภาพชีวิต (ต่อ)</vt:lpstr>
      <vt:lpstr>การจัดทำสารสนเทศตำบลต้นแบบเพื่อการพัฒนาคุณภาพชีวิต</vt:lpstr>
      <vt:lpstr>ภารกิจของกลุ่มงาน</vt:lpstr>
      <vt:lpstr>หมู่บ้านสารสนเทศเพื่อการพัฒนา คุณภาพชีวิต</vt:lpstr>
      <vt:lpstr>หมู่บ้านสารสนเทศเพื่อการพัฒนา คุณภาพชีวิต</vt:lpstr>
      <vt:lpstr>หมู่บ้านสารสนเทศเพื่อการพัฒนา คุณภาพชีวิต</vt:lpstr>
      <vt:lpstr>องค์ประกอบของการถอดบทเรียนหมู่บ้านสารสนเทศ เพื่อการพัฒนาคุณภาพชีวิตปี 2561</vt:lpstr>
      <vt:lpstr>PowerPoint Presentation</vt:lpstr>
      <vt:lpstr>PowerPoint Presentation</vt:lpstr>
      <vt:lpstr>PowerPoint Presentation</vt:lpstr>
      <vt:lpstr>การจัดทำสารสนเทศตำบลต้นแบบ เพื่อการพัฒนาคุณภาพชีวิต</vt:lpstr>
      <vt:lpstr>การจัดทำสารสนเทศตำบลต้นแบบ เพื่อการพัฒนาคุณภาพชีวิต</vt:lpstr>
      <vt:lpstr>การจัดทำสารสนเทศตำบลต้นแบบ เพื่อการพัฒนาคุณภาพชีวิต</vt:lpstr>
      <vt:lpstr>รายงานการพัฒนาหมู่บ้าน (VDR)</vt:lpstr>
      <vt:lpstr>รายงานการพัฒนาหมู่บ้าน (VDR)</vt:lpstr>
      <vt:lpstr>รายงานการพัฒนาหมู่บ้าน (VDR)</vt:lpstr>
      <vt:lpstr>รายงานการพัฒนาตำบล (TDR)</vt:lpstr>
      <vt:lpstr>รายงานการพัฒนาตำบล (TDR)</vt:lpstr>
      <vt:lpstr>รายงานการพัฒนาตำบล (TDR)</vt:lpstr>
      <vt:lpstr>การดำเนินงานคัดเลือกกิจกรรมเทคโนโลยีสารสนเทศดีเด่น ปี 2561</vt:lpstr>
      <vt:lpstr>ตัวชี้วัดการดำเนินงานคัดเลือกกิจกรรมเทคโนโลยีสารสนเทศดีเด่น ปี 2561</vt:lpstr>
      <vt:lpstr>หมู่บ้าน/ตำบล สารสนเทศฯ</vt:lpstr>
      <vt:lpstr>รายงานการพัฒนาหมู่บ้าน/ตำบล (VDR/TDR)</vt:lpstr>
      <vt:lpstr>ศูนย์ข้อมูลกลางฯ</vt:lpstr>
      <vt:lpstr>ประเด็นเน้นย้ำ</vt:lpstr>
      <vt:lpstr>คำแนะนำ</vt:lpstr>
      <vt:lpstr>คำแนะนำ</vt:lpstr>
      <vt:lpstr>คำแนะนำ</vt:lpstr>
      <vt:lpstr>คำแนะนำ</vt:lpstr>
      <vt:lpstr>คำแนะนำ</vt:lpstr>
      <vt:lpstr>ส่วนที่ 1 ข้อมูลชุมชน</vt:lpstr>
      <vt:lpstr>ส่วนที่ 2 Radar Diagram</vt:lpstr>
      <vt:lpstr>ส่วนที่ Community Radar Analysis</vt:lpstr>
      <vt:lpstr>ข้อควรระวัง</vt:lpstr>
      <vt:lpstr>ส่วนที่ 4 Community Radar Analysis</vt:lpstr>
      <vt:lpstr>การใส่สัญลักษณ์แสดงสภาพปัญหาระดับตำบล</vt:lpstr>
      <vt:lpstr>PowerPoint Presentation</vt:lpstr>
      <vt:lpstr>PowerPoint Presentation</vt:lpstr>
      <vt:lpstr>การวิเคราะห์ปัญหาของพื้นที่</vt:lpstr>
      <vt:lpstr>PowerPoint Presentation</vt:lpstr>
      <vt:lpstr>การจัดทำแผนงาน/โครงการแบบบูรณาการ</vt:lpstr>
      <vt:lpstr>การใส่สัญลักษณ์แสดงสภาพปัญหาระดับอำเภอ</vt:lpstr>
      <vt:lpstr>การใส่สัญลักษณ์แสดงสภาพปัญหาระดับจังหวัด</vt:lpstr>
      <vt:lpstr>PowerPoint Presentation</vt:lpstr>
      <vt:lpstr>PowerPoint Presentation</vt:lpstr>
      <vt:lpstr>การติดต่อเจ้าหน้าที่ผู้ประสานงาน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template, IT</dc:subject>
  <dc:creator>nitzy</dc:creator>
  <cp:keywords>IT, IT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HP</cp:lastModifiedBy>
  <cp:revision>377</cp:revision>
  <dcterms:created xsi:type="dcterms:W3CDTF">2015-10-19T06:41:20Z</dcterms:created>
  <dcterms:modified xsi:type="dcterms:W3CDTF">2017-11-16T02:57:22Z</dcterms:modified>
  <cp:category>PowerPoint template, IT</cp:category>
</cp:coreProperties>
</file>