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</p:sldIdLst>
  <p:sldSz cx="12192000" cy="6858000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99"/>
    <a:srgbClr val="FF6600"/>
    <a:srgbClr val="FF99CC"/>
    <a:srgbClr val="FF66CC"/>
    <a:srgbClr val="FF3300"/>
    <a:srgbClr val="66FFFF"/>
    <a:srgbClr val="FF9900"/>
    <a:srgbClr val="FFCC00"/>
    <a:srgbClr val="FFCC66"/>
    <a:srgbClr val="99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 varScale="1">
        <p:scale>
          <a:sx n="75" d="100"/>
          <a:sy n="75" d="100"/>
        </p:scale>
        <p:origin x="45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h-TH" smtClean="0"/>
              <a:t>คลิกเพื่อแก้ไขสไตล์ชื่อเรื่องรองต้นแบบ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A3D15-5F1E-4AF0-BD0D-8679C70BE47A}" type="datetimeFigureOut">
              <a:rPr lang="th-TH" smtClean="0"/>
              <a:t>04/04/63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0DA33-4312-4BCD-A23F-674D8175B30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539947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A3D15-5F1E-4AF0-BD0D-8679C70BE47A}" type="datetimeFigureOut">
              <a:rPr lang="th-TH" smtClean="0"/>
              <a:t>04/04/63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0DA33-4312-4BCD-A23F-674D8175B30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7137865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h-TH" smtClean="0"/>
              <a:t>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A3D15-5F1E-4AF0-BD0D-8679C70BE47A}" type="datetimeFigureOut">
              <a:rPr lang="th-TH" smtClean="0"/>
              <a:t>04/04/63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0DA33-4312-4BCD-A23F-674D8175B30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542871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A3D15-5F1E-4AF0-BD0D-8679C70BE47A}" type="datetimeFigureOut">
              <a:rPr lang="th-TH" smtClean="0"/>
              <a:t>04/04/63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0DA33-4312-4BCD-A23F-674D8175B30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8230803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แก้ไขสไตล์ของข้อความต้นแบบ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A3D15-5F1E-4AF0-BD0D-8679C70BE47A}" type="datetimeFigureOut">
              <a:rPr lang="th-TH" smtClean="0"/>
              <a:t>04/04/63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0DA33-4312-4BCD-A23F-674D8175B30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826838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h-TH" smtClean="0"/>
              <a:t>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h-TH" smtClean="0"/>
              <a:t>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A3D15-5F1E-4AF0-BD0D-8679C70BE47A}" type="datetimeFigureOut">
              <a:rPr lang="th-TH" smtClean="0"/>
              <a:t>04/04/63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0DA33-4312-4BCD-A23F-674D8175B30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081536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แก้ไขสไตล์ของข้อความต้นแบบ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h-TH" smtClean="0"/>
              <a:t>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แก้ไขสไตล์ของข้อความต้นแบบ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h-TH" smtClean="0"/>
              <a:t>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A3D15-5F1E-4AF0-BD0D-8679C70BE47A}" type="datetimeFigureOut">
              <a:rPr lang="th-TH" smtClean="0"/>
              <a:t>04/04/63</a:t>
            </a:fld>
            <a:endParaRPr lang="th-TH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แทนหมายเลขสไลด์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0DA33-4312-4BCD-A23F-674D8175B30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4848900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A3D15-5F1E-4AF0-BD0D-8679C70BE47A}" type="datetimeFigureOut">
              <a:rPr lang="th-TH" smtClean="0"/>
              <a:t>04/04/63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หมายเลขสไลด์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0DA33-4312-4BCD-A23F-674D8175B30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214926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A3D15-5F1E-4AF0-BD0D-8679C70BE47A}" type="datetimeFigureOut">
              <a:rPr lang="th-TH" smtClean="0"/>
              <a:t>04/04/63</a:t>
            </a:fld>
            <a:endParaRPr lang="th-TH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0DA33-4312-4BCD-A23F-674D8175B30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79017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 smtClean="0"/>
              <a:t>แก้ไขสไตล์ของข้อความต้นแบบ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A3D15-5F1E-4AF0-BD0D-8679C70BE47A}" type="datetimeFigureOut">
              <a:rPr lang="th-TH" smtClean="0"/>
              <a:t>04/04/63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0DA33-4312-4BCD-A23F-674D8175B30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837043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 smtClean="0"/>
              <a:t>แก้ไขสไตล์ของข้อความต้นแบบ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A3D15-5F1E-4AF0-BD0D-8679C70BE47A}" type="datetimeFigureOut">
              <a:rPr lang="th-TH" smtClean="0"/>
              <a:t>04/04/63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0DA33-4312-4BCD-A23F-674D8175B30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79308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5A3D15-5F1E-4AF0-BD0D-8679C70BE47A}" type="datetimeFigureOut">
              <a:rPr lang="th-TH" smtClean="0"/>
              <a:t>04/04/63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00DA33-4312-4BCD-A23F-674D8175B30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51928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มุมมน 3"/>
          <p:cNvSpPr/>
          <p:nvPr/>
        </p:nvSpPr>
        <p:spPr>
          <a:xfrm>
            <a:off x="207978" y="1566133"/>
            <a:ext cx="1880797" cy="1140310"/>
          </a:xfrm>
          <a:prstGeom prst="roundRect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 smtClean="0">
                <a:solidFill>
                  <a:schemeClr val="tx1"/>
                </a:solidFill>
              </a:rPr>
              <a:t>ลูกหนี้ที่มีงวดกำหนดชำระในห้วง 1 เม.ย. – 30 ก.ย. 63</a:t>
            </a:r>
            <a:endParaRPr lang="th-TH" sz="2000" b="1" dirty="0">
              <a:solidFill>
                <a:schemeClr val="tx1"/>
              </a:solidFill>
            </a:endParaRPr>
          </a:p>
        </p:txBody>
      </p:sp>
      <p:sp>
        <p:nvSpPr>
          <p:cNvPr id="5" name="สี่เหลี่ยมผืนผ้ามุมมน 4"/>
          <p:cNvSpPr/>
          <p:nvPr/>
        </p:nvSpPr>
        <p:spPr>
          <a:xfrm>
            <a:off x="2142110" y="2562106"/>
            <a:ext cx="2310598" cy="2601565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dirty="0" smtClean="0">
                <a:solidFill>
                  <a:schemeClr val="tx1"/>
                </a:solidFill>
              </a:rPr>
              <a:t>อำเภอ</a:t>
            </a:r>
          </a:p>
          <a:p>
            <a:r>
              <a:rPr lang="th-TH" sz="2000" dirty="0" smtClean="0">
                <a:solidFill>
                  <a:schemeClr val="tx1"/>
                </a:solidFill>
              </a:rPr>
              <a:t>1.รับเรื่อง + ตรวจสอบคุณสมบัติ</a:t>
            </a:r>
          </a:p>
          <a:p>
            <a:r>
              <a:rPr lang="th-TH" sz="2000" dirty="0" smtClean="0">
                <a:solidFill>
                  <a:schemeClr val="tx1"/>
                </a:solidFill>
              </a:rPr>
              <a:t>2. จัดทำข้อตกลงแนบท้ายสัญญา 3 ชุด ให้ลูกหนี้     ลงนาม จนท.รับเรื่อง        ลงนาม (ลูกหนี้กลับบ้านได้)</a:t>
            </a:r>
            <a:endParaRPr lang="th-TH" sz="2000" dirty="0">
              <a:solidFill>
                <a:schemeClr val="tx1"/>
              </a:solidFill>
            </a:endParaRPr>
          </a:p>
        </p:txBody>
      </p:sp>
      <p:sp>
        <p:nvSpPr>
          <p:cNvPr id="6" name="สี่เหลี่ยมผืนผ้ามุมมน 5"/>
          <p:cNvSpPr/>
          <p:nvPr/>
        </p:nvSpPr>
        <p:spPr>
          <a:xfrm>
            <a:off x="2165870" y="226357"/>
            <a:ext cx="2190977" cy="2092803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dirty="0" smtClean="0">
                <a:solidFill>
                  <a:schemeClr val="tx1"/>
                </a:solidFill>
              </a:rPr>
              <a:t>กทม.</a:t>
            </a:r>
          </a:p>
          <a:p>
            <a:r>
              <a:rPr lang="th-TH" sz="2000" dirty="0" smtClean="0">
                <a:solidFill>
                  <a:schemeClr val="tx1"/>
                </a:solidFill>
              </a:rPr>
              <a:t>1.รับเรื่อง + ตรวจสอบคุณสมบัติ</a:t>
            </a:r>
          </a:p>
          <a:p>
            <a:r>
              <a:rPr lang="th-TH" sz="2000" dirty="0" smtClean="0">
                <a:solidFill>
                  <a:schemeClr val="tx1"/>
                </a:solidFill>
              </a:rPr>
              <a:t>2. พิมพ์ข้อตกลงแนบท้ายสัญญา 2 ชุด ให้ลูกหนี้ลงนาม จนท.รับเรื่องลงนาม</a:t>
            </a:r>
            <a:endParaRPr lang="th-TH" sz="2000" dirty="0">
              <a:solidFill>
                <a:schemeClr val="tx1"/>
              </a:solidFill>
            </a:endParaRPr>
          </a:p>
        </p:txBody>
      </p:sp>
      <p:sp>
        <p:nvSpPr>
          <p:cNvPr id="7" name="สี่เหลี่ยมผืนผ้ามุมมน 6"/>
          <p:cNvSpPr/>
          <p:nvPr/>
        </p:nvSpPr>
        <p:spPr>
          <a:xfrm>
            <a:off x="4759800" y="2592249"/>
            <a:ext cx="2299437" cy="1731981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dirty="0" smtClean="0">
                <a:solidFill>
                  <a:schemeClr val="tx1"/>
                </a:solidFill>
              </a:rPr>
              <a:t>อำเภอ</a:t>
            </a:r>
          </a:p>
          <a:p>
            <a:r>
              <a:rPr lang="th-TH" sz="2000" dirty="0" smtClean="0">
                <a:solidFill>
                  <a:schemeClr val="tx1"/>
                </a:solidFill>
              </a:rPr>
              <a:t>จนท.รวบรวมเสนออนุฯ อำเภอรับรองภายใน 30 วัน และ ให้ พอ. ลงนามในช่องผู้รับรองทั้ง     3 ชุด</a:t>
            </a:r>
            <a:endParaRPr lang="th-TH" sz="2000" dirty="0">
              <a:solidFill>
                <a:schemeClr val="tx1"/>
              </a:solidFill>
            </a:endParaRPr>
          </a:p>
        </p:txBody>
      </p:sp>
      <p:sp>
        <p:nvSpPr>
          <p:cNvPr id="8" name="สี่เหลี่ยมผืนผ้ามุมมน 7"/>
          <p:cNvSpPr/>
          <p:nvPr/>
        </p:nvSpPr>
        <p:spPr>
          <a:xfrm>
            <a:off x="7802001" y="2575369"/>
            <a:ext cx="2294960" cy="1731981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dirty="0" smtClean="0">
                <a:solidFill>
                  <a:schemeClr val="tx1"/>
                </a:solidFill>
              </a:rPr>
              <a:t>อำเภอ </a:t>
            </a:r>
          </a:p>
          <a:p>
            <a:pPr algn="ctr"/>
            <a:r>
              <a:rPr lang="th-TH" sz="2000" dirty="0" smtClean="0">
                <a:solidFill>
                  <a:schemeClr val="tx1"/>
                </a:solidFill>
              </a:rPr>
              <a:t>รวบรวมรายงานจังหวัดตามแบบรายงาน พน. 1 พร้อมส่งเอกสารรายละ 1 ชุด ให้จังหวัด ใน 7 วัน</a:t>
            </a:r>
            <a:endParaRPr lang="th-TH" sz="2000" dirty="0">
              <a:solidFill>
                <a:schemeClr val="tx1"/>
              </a:solidFill>
            </a:endParaRPr>
          </a:p>
        </p:txBody>
      </p:sp>
      <p:sp>
        <p:nvSpPr>
          <p:cNvPr id="9" name="สี่เหลี่ยมผืนผ้ามุมมน 8"/>
          <p:cNvSpPr/>
          <p:nvPr/>
        </p:nvSpPr>
        <p:spPr>
          <a:xfrm>
            <a:off x="4789380" y="226357"/>
            <a:ext cx="2280627" cy="2077225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dirty="0" smtClean="0">
                <a:solidFill>
                  <a:schemeClr val="tx1"/>
                </a:solidFill>
              </a:rPr>
              <a:t>กทม.</a:t>
            </a:r>
          </a:p>
          <a:p>
            <a:r>
              <a:rPr lang="th-TH" sz="2000" dirty="0" smtClean="0">
                <a:solidFill>
                  <a:schemeClr val="tx1"/>
                </a:solidFill>
              </a:rPr>
              <a:t>จนท.รวบรวมเสนออนุฯ กทม.รับรองภายใน 30 วัน และให้ ผอ.กลุ่มศักยภาพกองทุน ลงนามในช่องผู้รับรองทั้ง 2 ชุด</a:t>
            </a:r>
            <a:endParaRPr lang="th-TH" sz="2000" dirty="0">
              <a:solidFill>
                <a:schemeClr val="tx1"/>
              </a:solidFill>
            </a:endParaRPr>
          </a:p>
        </p:txBody>
      </p:sp>
      <p:sp>
        <p:nvSpPr>
          <p:cNvPr id="10" name="สี่เหลี่ยมผืนผ้ามุมมน 9"/>
          <p:cNvSpPr/>
          <p:nvPr/>
        </p:nvSpPr>
        <p:spPr>
          <a:xfrm>
            <a:off x="7462225" y="4745322"/>
            <a:ext cx="2628441" cy="1731981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dirty="0" smtClean="0">
                <a:solidFill>
                  <a:schemeClr val="tx1"/>
                </a:solidFill>
              </a:rPr>
              <a:t>จังหวัดบันทึกใน </a:t>
            </a:r>
            <a:r>
              <a:rPr lang="en-US" sz="2000" dirty="0" err="1" smtClean="0">
                <a:solidFill>
                  <a:schemeClr val="tx1"/>
                </a:solidFill>
              </a:rPr>
              <a:t>sara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th-TH" sz="2000" dirty="0" smtClean="0">
                <a:solidFill>
                  <a:schemeClr val="tx1"/>
                </a:solidFill>
              </a:rPr>
              <a:t>และพิมพ์ตารางการชำระใหม่รายละ 3 แผ่น แล้วส่งตารางกลับให้อำเภอแจ้งลูกหนี้มาลงนาม</a:t>
            </a:r>
            <a:endParaRPr lang="th-TH" sz="2000" dirty="0">
              <a:solidFill>
                <a:schemeClr val="tx1"/>
              </a:solidFill>
            </a:endParaRPr>
          </a:p>
        </p:txBody>
      </p:sp>
      <p:sp>
        <p:nvSpPr>
          <p:cNvPr id="11" name="สี่เหลี่ยมผืนผ้ามุมมน 10"/>
          <p:cNvSpPr/>
          <p:nvPr/>
        </p:nvSpPr>
        <p:spPr>
          <a:xfrm>
            <a:off x="7502540" y="176595"/>
            <a:ext cx="2614108" cy="2142565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800" dirty="0" smtClean="0">
                <a:solidFill>
                  <a:schemeClr val="tx1"/>
                </a:solidFill>
              </a:rPr>
              <a:t>กทม.</a:t>
            </a:r>
          </a:p>
          <a:p>
            <a:r>
              <a:rPr lang="th-TH" sz="1800" dirty="0" smtClean="0">
                <a:solidFill>
                  <a:schemeClr val="tx1"/>
                </a:solidFill>
              </a:rPr>
              <a:t>1.บันทึกใน </a:t>
            </a:r>
            <a:r>
              <a:rPr lang="en-US" sz="1800" dirty="0" smtClean="0">
                <a:solidFill>
                  <a:schemeClr val="tx1"/>
                </a:solidFill>
              </a:rPr>
              <a:t>SARA</a:t>
            </a:r>
            <a:r>
              <a:rPr lang="th-TH" sz="1800" dirty="0" smtClean="0">
                <a:solidFill>
                  <a:schemeClr val="tx1"/>
                </a:solidFill>
              </a:rPr>
              <a:t> และพิมพ์ตารางการชำระใหม่รายละ  2 แผ่น</a:t>
            </a:r>
          </a:p>
          <a:p>
            <a:r>
              <a:rPr lang="th-TH" sz="1800" dirty="0" smtClean="0">
                <a:solidFill>
                  <a:schemeClr val="tx1"/>
                </a:solidFill>
              </a:rPr>
              <a:t>2. แจ้งลูกหนี้มาลงนามในตาราง แล้วมอบเอกสารข้อตกลงแนบท้ายสัญญาพรัอมตารางให้ลูกหนี้ 1 ชุด เก็บไว้ 1 ชุด</a:t>
            </a:r>
            <a:endParaRPr lang="th-TH" sz="1800" dirty="0">
              <a:solidFill>
                <a:schemeClr val="tx1"/>
              </a:solidFill>
            </a:endParaRPr>
          </a:p>
        </p:txBody>
      </p:sp>
      <p:sp>
        <p:nvSpPr>
          <p:cNvPr id="12" name="สี่เหลี่ยมผืนผ้ามุมมน 11"/>
          <p:cNvSpPr/>
          <p:nvPr/>
        </p:nvSpPr>
        <p:spPr>
          <a:xfrm>
            <a:off x="4573113" y="4694810"/>
            <a:ext cx="2614108" cy="1731981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dirty="0" smtClean="0">
                <a:solidFill>
                  <a:schemeClr val="tx1"/>
                </a:solidFill>
              </a:rPr>
              <a:t>อำเภอแจ้งลูกหนี้มาลงนามในตารางแล้วมอบเอกสารข้อตกลงแนบท้ายสัญญาพร้อมตารางให้ลูกหนี้ 1 ชุด เก็บไว้ 1 </a:t>
            </a:r>
            <a:r>
              <a:rPr lang="th-TH" sz="2000" smtClean="0">
                <a:solidFill>
                  <a:schemeClr val="tx1"/>
                </a:solidFill>
              </a:rPr>
              <a:t>ชุด </a:t>
            </a:r>
            <a:r>
              <a:rPr lang="th-TH" sz="2000" smtClean="0">
                <a:solidFill>
                  <a:schemeClr val="tx1"/>
                </a:solidFill>
              </a:rPr>
              <a:t>ส่งคืนให้</a:t>
            </a:r>
            <a:r>
              <a:rPr lang="th-TH" sz="2000" dirty="0" smtClean="0">
                <a:solidFill>
                  <a:schemeClr val="tx1"/>
                </a:solidFill>
              </a:rPr>
              <a:t>จังหวัด 1 ชุด</a:t>
            </a:r>
            <a:endParaRPr lang="th-TH" sz="2000" dirty="0">
              <a:solidFill>
                <a:schemeClr val="tx1"/>
              </a:solidFill>
            </a:endParaRPr>
          </a:p>
        </p:txBody>
      </p:sp>
      <p:sp>
        <p:nvSpPr>
          <p:cNvPr id="13" name="สี่เหลี่ยมผืนผ้ามุมมน 12"/>
          <p:cNvSpPr/>
          <p:nvPr/>
        </p:nvSpPr>
        <p:spPr>
          <a:xfrm>
            <a:off x="10434510" y="2564668"/>
            <a:ext cx="1615918" cy="1792804"/>
          </a:xfrm>
          <a:prstGeom prst="roundRect">
            <a:avLst/>
          </a:prstGeom>
          <a:solidFill>
            <a:srgbClr val="FF66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solidFill>
                  <a:schemeClr val="tx1"/>
                </a:solidFill>
              </a:rPr>
              <a:t>รายงานกรม</a:t>
            </a:r>
          </a:p>
          <a:p>
            <a:pPr algn="ctr"/>
            <a:r>
              <a:rPr lang="th-TH" b="1" dirty="0" smtClean="0">
                <a:solidFill>
                  <a:schemeClr val="tx1"/>
                </a:solidFill>
              </a:rPr>
              <a:t>(ตามแบบ พน. 2)</a:t>
            </a:r>
            <a:endParaRPr lang="th-TH" b="1" dirty="0">
              <a:solidFill>
                <a:schemeClr val="tx1"/>
              </a:solidFill>
            </a:endParaRPr>
          </a:p>
        </p:txBody>
      </p:sp>
      <p:cxnSp>
        <p:nvCxnSpPr>
          <p:cNvPr id="25" name="ลูกศรเชื่อมต่อแบบตรง 24"/>
          <p:cNvCxnSpPr>
            <a:stCxn id="6" idx="3"/>
            <a:endCxn id="9" idx="1"/>
          </p:cNvCxnSpPr>
          <p:nvPr/>
        </p:nvCxnSpPr>
        <p:spPr>
          <a:xfrm flipV="1">
            <a:off x="4356847" y="1264970"/>
            <a:ext cx="432533" cy="7789"/>
          </a:xfrm>
          <a:prstGeom prst="straightConnector1">
            <a:avLst/>
          </a:prstGeom>
          <a:ln w="444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ลูกศรเชื่อมต่อแบบตรง 26"/>
          <p:cNvCxnSpPr/>
          <p:nvPr/>
        </p:nvCxnSpPr>
        <p:spPr>
          <a:xfrm>
            <a:off x="7059237" y="1264970"/>
            <a:ext cx="418199" cy="0"/>
          </a:xfrm>
          <a:prstGeom prst="straightConnector1">
            <a:avLst/>
          </a:prstGeom>
          <a:ln w="444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ลูกศรเชื่อมต่อแบบตรง 34"/>
          <p:cNvCxnSpPr/>
          <p:nvPr/>
        </p:nvCxnSpPr>
        <p:spPr>
          <a:xfrm flipV="1">
            <a:off x="4486980" y="3298560"/>
            <a:ext cx="269004" cy="21284"/>
          </a:xfrm>
          <a:prstGeom prst="straightConnector1">
            <a:avLst/>
          </a:prstGeom>
          <a:ln w="444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ตัวเชื่อมต่อหักมุม 51"/>
          <p:cNvCxnSpPr>
            <a:endCxn id="5" idx="1"/>
          </p:cNvCxnSpPr>
          <p:nvPr/>
        </p:nvCxnSpPr>
        <p:spPr>
          <a:xfrm rot="16200000" flipH="1">
            <a:off x="1149045" y="2869824"/>
            <a:ext cx="1128658" cy="857472"/>
          </a:xfrm>
          <a:prstGeom prst="bentConnector2">
            <a:avLst/>
          </a:prstGeom>
          <a:ln w="444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ตัวเชื่อมต่อหักมุม 53"/>
          <p:cNvCxnSpPr>
            <a:endCxn id="6" idx="1"/>
          </p:cNvCxnSpPr>
          <p:nvPr/>
        </p:nvCxnSpPr>
        <p:spPr>
          <a:xfrm flipV="1">
            <a:off x="1277471" y="1272759"/>
            <a:ext cx="888399" cy="293376"/>
          </a:xfrm>
          <a:prstGeom prst="bentConnector3">
            <a:avLst>
              <a:gd name="adj1" fmla="val -2231"/>
            </a:avLst>
          </a:prstGeom>
          <a:ln w="444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ลูกศรเชื่อมต่อแบบตรง 27"/>
          <p:cNvCxnSpPr>
            <a:stCxn id="7" idx="3"/>
            <a:endCxn id="8" idx="1"/>
          </p:cNvCxnSpPr>
          <p:nvPr/>
        </p:nvCxnSpPr>
        <p:spPr>
          <a:xfrm flipV="1">
            <a:off x="7059237" y="3441360"/>
            <a:ext cx="742764" cy="16880"/>
          </a:xfrm>
          <a:prstGeom prst="straightConnector1">
            <a:avLst/>
          </a:prstGeom>
          <a:ln w="444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สี่เหลี่ยมผืนผ้ามุมมน 17"/>
          <p:cNvSpPr/>
          <p:nvPr/>
        </p:nvSpPr>
        <p:spPr>
          <a:xfrm>
            <a:off x="357453" y="433216"/>
            <a:ext cx="1425857" cy="69992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dirty="0" smtClean="0">
                <a:solidFill>
                  <a:schemeClr val="tx1"/>
                </a:solidFill>
              </a:rPr>
              <a:t>ยื่นเรื่องภายใน 29 พ.ค. 63</a:t>
            </a:r>
            <a:endParaRPr lang="th-TH" sz="2000" dirty="0">
              <a:solidFill>
                <a:schemeClr val="tx1"/>
              </a:solidFill>
            </a:endParaRPr>
          </a:p>
        </p:txBody>
      </p:sp>
      <p:sp>
        <p:nvSpPr>
          <p:cNvPr id="30" name="สี่เหลี่ยมผืนผ้ามุมมน 29"/>
          <p:cNvSpPr/>
          <p:nvPr/>
        </p:nvSpPr>
        <p:spPr>
          <a:xfrm>
            <a:off x="507153" y="3935503"/>
            <a:ext cx="1425857" cy="69992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dirty="0" smtClean="0">
                <a:solidFill>
                  <a:schemeClr val="tx1"/>
                </a:solidFill>
              </a:rPr>
              <a:t>ยื่นเรื่องภายใน 29 พ.ค. 63</a:t>
            </a:r>
            <a:endParaRPr lang="th-TH" sz="2000" dirty="0">
              <a:solidFill>
                <a:schemeClr val="tx1"/>
              </a:solidFill>
            </a:endParaRPr>
          </a:p>
        </p:txBody>
      </p:sp>
      <p:cxnSp>
        <p:nvCxnSpPr>
          <p:cNvPr id="55" name="ตัวเชื่อมต่อหักมุม 54"/>
          <p:cNvCxnSpPr>
            <a:endCxn id="13" idx="0"/>
          </p:cNvCxnSpPr>
          <p:nvPr/>
        </p:nvCxnSpPr>
        <p:spPr>
          <a:xfrm rot="16200000" flipH="1">
            <a:off x="9969179" y="1291377"/>
            <a:ext cx="1431529" cy="1115051"/>
          </a:xfrm>
          <a:prstGeom prst="bentConnector3">
            <a:avLst>
              <a:gd name="adj1" fmla="val 1378"/>
            </a:avLst>
          </a:prstGeom>
          <a:ln w="508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ตัวเชื่อมต่อหักมุม 61"/>
          <p:cNvCxnSpPr>
            <a:endCxn id="13" idx="2"/>
          </p:cNvCxnSpPr>
          <p:nvPr/>
        </p:nvCxnSpPr>
        <p:spPr>
          <a:xfrm rot="5400000" flipH="1" flipV="1">
            <a:off x="10015014" y="4469877"/>
            <a:ext cx="1339859" cy="1115051"/>
          </a:xfrm>
          <a:prstGeom prst="bentConnector3">
            <a:avLst>
              <a:gd name="adj1" fmla="val 2126"/>
            </a:avLst>
          </a:prstGeom>
          <a:ln w="50800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ลูกศรเชื่อมต่อแบบตรง 81"/>
          <p:cNvCxnSpPr/>
          <p:nvPr/>
        </p:nvCxnSpPr>
        <p:spPr>
          <a:xfrm>
            <a:off x="8949481" y="4271824"/>
            <a:ext cx="0" cy="473498"/>
          </a:xfrm>
          <a:prstGeom prst="straightConnector1">
            <a:avLst/>
          </a:prstGeom>
          <a:ln w="444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ลูกศรเชื่อมต่อแบบตรง 85"/>
          <p:cNvCxnSpPr>
            <a:stCxn id="10" idx="1"/>
          </p:cNvCxnSpPr>
          <p:nvPr/>
        </p:nvCxnSpPr>
        <p:spPr>
          <a:xfrm flipH="1" flipV="1">
            <a:off x="7187221" y="5611312"/>
            <a:ext cx="275004" cy="1"/>
          </a:xfrm>
          <a:prstGeom prst="straightConnector1">
            <a:avLst/>
          </a:prstGeom>
          <a:ln w="444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สี่เหลี่ยมผืนผ้า 86"/>
          <p:cNvSpPr/>
          <p:nvPr/>
        </p:nvSpPr>
        <p:spPr>
          <a:xfrm>
            <a:off x="805776" y="5619598"/>
            <a:ext cx="2959378" cy="859809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>
                <a:solidFill>
                  <a:schemeClr val="tx1"/>
                </a:solidFill>
              </a:rPr>
              <a:t>แบบรายงาน พน.1 , พน. 2</a:t>
            </a:r>
          </a:p>
          <a:p>
            <a:pPr algn="ctr"/>
            <a:r>
              <a:rPr lang="th-TH" dirty="0" smtClean="0">
                <a:solidFill>
                  <a:schemeClr val="tx1"/>
                </a:solidFill>
              </a:rPr>
              <a:t>อยู่ระหว่างจัดทำ</a:t>
            </a:r>
            <a:endParaRPr lang="th-TH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43132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มุมมน 3"/>
          <p:cNvSpPr/>
          <p:nvPr/>
        </p:nvSpPr>
        <p:spPr>
          <a:xfrm>
            <a:off x="1694328" y="739588"/>
            <a:ext cx="9480177" cy="5486400"/>
          </a:xfrm>
          <a:prstGeom prst="roundRect">
            <a:avLst/>
          </a:prstGeom>
          <a:solidFill>
            <a:srgbClr val="FF99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ข้อสังเกต</a:t>
            </a:r>
          </a:p>
          <a:p>
            <a:pPr marL="514350" indent="-514350">
              <a:buAutoNum type="arabicPeriod"/>
            </a:pPr>
            <a:r>
              <a:rPr lang="th-TH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ลูกหนี้ต้องมาให้ครบ 5 คน</a:t>
            </a:r>
          </a:p>
          <a:p>
            <a:pPr marL="514350" indent="-514350">
              <a:buAutoNum type="arabicPeriod"/>
            </a:pPr>
            <a:r>
              <a:rPr lang="th-TH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หากลูกหนี้มาไม่ครบให้มีหนังสือมอบอำนาจ พร้อมติดอากรแสตมป์ 10 บาท แนบสำเนาบัตรประชาชน ผู้มอบอำนาจ ผู้รับมอบอำนาจ กรอกเอกสารให้ครบถ้วนสมบูรณ์ (รับรองสำเนาถูกต้องในเอกสารทุกฉบับ)</a:t>
            </a:r>
          </a:p>
          <a:p>
            <a:pPr marL="514350" indent="-514350">
              <a:buAutoNum type="arabicPeriod"/>
            </a:pPr>
            <a:r>
              <a:rPr lang="th-TH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ผู้รับมอบอำนาจจะต้องลงลายมือชื่อของตนในช่องของผู้มอบอำนาจ แล้ววงเล็บว่าแทนหรือผู้รับมอบอำนาจ ในบันทึกข้อตกลงนี้</a:t>
            </a:r>
          </a:p>
          <a:p>
            <a:pPr marL="514350" indent="-514350">
              <a:buAutoNum type="arabicPeriod"/>
            </a:pPr>
            <a:r>
              <a:rPr lang="th-TH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กรณีมาไม่ครบ และไม่มีหนังสือมอบอำนาจ ผู้มายื่น</a:t>
            </a:r>
            <a:r>
              <a:rPr lang="th-TH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เรื่องต้องรับผิดชอบหนี้ที่ค้างชำระทั้งหมดโดยให้เขียนข้อความว่า </a:t>
            </a:r>
            <a:r>
              <a:rPr lang="th-TH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“ข้าพเจ้ายินยอมรับผิดชอบชำระหนี้คงค้าง</a:t>
            </a:r>
            <a:r>
              <a:rPr lang="th-TH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ทั้งหมดตาม   ข้อ </a:t>
            </a:r>
            <a:r>
              <a:rPr lang="th-TH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 ของข้อตกลงในตารางแนบท้ายฉบับนี้” แล้วลงชื่อลูกหนี้กำกับ ไว้ท้าย</a:t>
            </a:r>
            <a:r>
              <a:rPr lang="th-TH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บันทึกข้อ     ตก</a:t>
            </a:r>
            <a:r>
              <a:rPr lang="th-TH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ลงนี้</a:t>
            </a:r>
          </a:p>
          <a:p>
            <a:pPr algn="ctr"/>
            <a:endParaRPr lang="th-TH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4819936"/>
      </p:ext>
    </p:extLst>
  </p:cSld>
  <p:clrMapOvr>
    <a:masterClrMapping/>
  </p:clrMapOvr>
</p:sld>
</file>

<file path=ppt/theme/theme1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</TotalTime>
  <Words>400</Words>
  <Application>Microsoft Office PowerPoint</Application>
  <PresentationFormat>แบบจอกว้าง</PresentationFormat>
  <Paragraphs>29</Paragraphs>
  <Slides>2</Slides>
  <Notes>0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6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2</vt:i4>
      </vt:variant>
    </vt:vector>
  </HeadingPairs>
  <TitlesOfParts>
    <vt:vector size="9" baseType="lpstr">
      <vt:lpstr>Angsana New</vt:lpstr>
      <vt:lpstr>Arial</vt:lpstr>
      <vt:lpstr>Calibri</vt:lpstr>
      <vt:lpstr>Calibri Light</vt:lpstr>
      <vt:lpstr>Cordia New</vt:lpstr>
      <vt:lpstr>TH SarabunPSK</vt:lpstr>
      <vt:lpstr>ธีมของ Office</vt:lpstr>
      <vt:lpstr>งานนำเสนอ PowerPoint</vt:lpstr>
      <vt:lpstr>งานนำเสนอ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TWDF-CDD</dc:creator>
  <cp:lastModifiedBy>KKD Windows8.1 V.7_X64</cp:lastModifiedBy>
  <cp:revision>24</cp:revision>
  <dcterms:created xsi:type="dcterms:W3CDTF">2020-04-03T06:35:16Z</dcterms:created>
  <dcterms:modified xsi:type="dcterms:W3CDTF">2020-04-04T02:11:12Z</dcterms:modified>
</cp:coreProperties>
</file>